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21"/>
  </p:notesMasterIdLst>
  <p:handoutMasterIdLst>
    <p:handoutMasterId r:id="rId22"/>
  </p:handoutMasterIdLst>
  <p:sldIdLst>
    <p:sldId id="267" r:id="rId2"/>
    <p:sldId id="335" r:id="rId3"/>
    <p:sldId id="309" r:id="rId4"/>
    <p:sldId id="310" r:id="rId5"/>
    <p:sldId id="320" r:id="rId6"/>
    <p:sldId id="321" r:id="rId7"/>
    <p:sldId id="331" r:id="rId8"/>
    <p:sldId id="311" r:id="rId9"/>
    <p:sldId id="328" r:id="rId10"/>
    <p:sldId id="336" r:id="rId11"/>
    <p:sldId id="333" r:id="rId12"/>
    <p:sldId id="326" r:id="rId13"/>
    <p:sldId id="327" r:id="rId14"/>
    <p:sldId id="337" r:id="rId15"/>
    <p:sldId id="338" r:id="rId16"/>
    <p:sldId id="329" r:id="rId17"/>
    <p:sldId id="325" r:id="rId18"/>
    <p:sldId id="340" r:id="rId19"/>
    <p:sldId id="341"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5"/>
    <p:restoredTop sz="89696"/>
  </p:normalViewPr>
  <p:slideViewPr>
    <p:cSldViewPr snapToGrid="0" snapToObjects="1">
      <p:cViewPr varScale="1">
        <p:scale>
          <a:sx n="90" d="100"/>
          <a:sy n="90" d="100"/>
        </p:scale>
        <p:origin x="728" y="200"/>
      </p:cViewPr>
      <p:guideLst/>
    </p:cSldViewPr>
  </p:slideViewPr>
  <p:notesTextViewPr>
    <p:cViewPr>
      <p:scale>
        <a:sx n="1" d="1"/>
        <a:sy n="1" d="1"/>
      </p:scale>
      <p:origin x="0" y="0"/>
    </p:cViewPr>
  </p:notesTextViewPr>
  <p:notesViewPr>
    <p:cSldViewPr snapToGrid="0" snapToObjects="1">
      <p:cViewPr varScale="1">
        <p:scale>
          <a:sx n="77" d="100"/>
          <a:sy n="77" d="100"/>
        </p:scale>
        <p:origin x="38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44175FA-5CD6-3344-842A-065E990310F0}" type="datetimeFigureOut">
              <a:rPr lang="en-US"/>
              <a:pPr>
                <a:defRPr/>
              </a:pPr>
              <a:t>7/24/18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57CDD86-2F59-5745-9CE6-0854199266A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ABC1BE5-366A-B048-BBCA-E3E60599AD00}" type="datetimeFigureOut">
              <a:rPr lang="en-US"/>
              <a:pPr>
                <a:defRPr/>
              </a:pPr>
              <a:t>7/24/18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588E825-90DF-FB42-8CF0-A2E3CDC0CCB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dirty="0"/>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62071A5-EAC7-1045-A64C-DB7FCE3C9849}" type="slidenum">
              <a:rPr lang="en-US" altLang="en-US"/>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11</a:t>
            </a:fld>
            <a:endParaRPr lang="en-US" altLang="en-US"/>
          </a:p>
        </p:txBody>
      </p:sp>
    </p:spTree>
    <p:extLst>
      <p:ext uri="{BB962C8B-B14F-4D97-AF65-F5344CB8AC3E}">
        <p14:creationId xmlns:p14="http://schemas.microsoft.com/office/powerpoint/2010/main" val="229612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12</a:t>
            </a:fld>
            <a:endParaRPr lang="en-US" altLang="en-US"/>
          </a:p>
        </p:txBody>
      </p:sp>
    </p:spTree>
    <p:extLst>
      <p:ext uri="{BB962C8B-B14F-4D97-AF65-F5344CB8AC3E}">
        <p14:creationId xmlns:p14="http://schemas.microsoft.com/office/powerpoint/2010/main" val="370454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13</a:t>
            </a:fld>
            <a:endParaRPr lang="en-US" altLang="en-US"/>
          </a:p>
        </p:txBody>
      </p:sp>
    </p:spTree>
    <p:extLst>
      <p:ext uri="{BB962C8B-B14F-4D97-AF65-F5344CB8AC3E}">
        <p14:creationId xmlns:p14="http://schemas.microsoft.com/office/powerpoint/2010/main" val="251709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14</a:t>
            </a:fld>
            <a:endParaRPr lang="en-US" altLang="en-US"/>
          </a:p>
        </p:txBody>
      </p:sp>
    </p:spTree>
    <p:extLst>
      <p:ext uri="{BB962C8B-B14F-4D97-AF65-F5344CB8AC3E}">
        <p14:creationId xmlns:p14="http://schemas.microsoft.com/office/powerpoint/2010/main" val="392251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84185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17</a:t>
            </a:fld>
            <a:endParaRPr lang="en-US" altLang="en-US"/>
          </a:p>
        </p:txBody>
      </p:sp>
    </p:spTree>
    <p:extLst>
      <p:ext uri="{BB962C8B-B14F-4D97-AF65-F5344CB8AC3E}">
        <p14:creationId xmlns:p14="http://schemas.microsoft.com/office/powerpoint/2010/main" val="1658641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Human Rights + Science + Communities + Intersectionality + Funding + Co-ordination = HIV Justice</a:t>
            </a: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18</a:t>
            </a:fld>
            <a:endParaRPr lang="en-US" altLang="en-US"/>
          </a:p>
        </p:txBody>
      </p:sp>
    </p:spTree>
    <p:extLst>
      <p:ext uri="{BB962C8B-B14F-4D97-AF65-F5344CB8AC3E}">
        <p14:creationId xmlns:p14="http://schemas.microsoft.com/office/powerpoint/2010/main" val="130391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Human Rights + Science + Communities + Intersectionality + Funding + Co-ordination = HIV Justice</a:t>
            </a: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19</a:t>
            </a:fld>
            <a:endParaRPr lang="en-US" altLang="en-US"/>
          </a:p>
        </p:txBody>
      </p:sp>
    </p:spTree>
    <p:extLst>
      <p:ext uri="{BB962C8B-B14F-4D97-AF65-F5344CB8AC3E}">
        <p14:creationId xmlns:p14="http://schemas.microsoft.com/office/powerpoint/2010/main" val="280727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a:xfrm>
            <a:off x="914400" y="495300"/>
            <a:ext cx="4419600" cy="3314700"/>
          </a:xfrm>
          <a:ln/>
        </p:spPr>
      </p:sp>
      <p:sp>
        <p:nvSpPr>
          <p:cNvPr id="921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2F514B-DDC9-B748-B00B-19E3955EDD62}" type="slidenum">
              <a:rPr lang="en-US" sz="1200"/>
              <a:pPr/>
              <a:t>3</a:t>
            </a:fld>
            <a:endParaRPr lang="en-US" sz="1200"/>
          </a:p>
        </p:txBody>
      </p:sp>
      <p:sp>
        <p:nvSpPr>
          <p:cNvPr id="9219"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spcBef>
                <a:spcPct val="30000"/>
              </a:spcBef>
            </a:pPr>
            <a:endParaRPr lang="en-GB" sz="1200"/>
          </a:p>
        </p:txBody>
      </p:sp>
      <p:sp>
        <p:nvSpPr>
          <p:cNvPr id="2" name="Notes Placeholder 1">
            <a:extLst>
              <a:ext uri="{FF2B5EF4-FFF2-40B4-BE49-F238E27FC236}">
                <a16:creationId xmlns:a16="http://schemas.microsoft.com/office/drawing/2014/main" id="{D29A40E5-AFC3-1244-87DC-7D77EC7D1C42}"/>
              </a:ext>
            </a:extLst>
          </p:cNvPr>
          <p:cNvSpPr>
            <a:spLocks noGrp="1"/>
          </p:cNvSpPr>
          <p:nvPr>
            <p:ph type="body" idx="1"/>
          </p:nvPr>
        </p:nvSpPr>
        <p:spPr/>
        <p:txBody>
          <a:bodyPr/>
          <a:lstStyle/>
          <a:p>
            <a:r>
              <a:rPr lang="en-US" dirty="0"/>
              <a:t>In much of the world it is a crime to expose another person to HIV or to transmit it, especially through sex.  Fundamentally unjust, morally harmful, and virtually impossible to enforce with any semblance of fairness, such laws impose regimes of surveillance and punishment on sexually active people living with HIV, not only in their intimate relations and reproductive and maternal lives, but also in their attempts to earn a living. </a:t>
            </a:r>
          </a:p>
        </p:txBody>
      </p:sp>
    </p:spTree>
    <p:extLst>
      <p:ext uri="{BB962C8B-B14F-4D97-AF65-F5344CB8AC3E}">
        <p14:creationId xmlns:p14="http://schemas.microsoft.com/office/powerpoint/2010/main" val="75838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50"/>
            <a:ext cx="5486400" cy="474345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HIV criminalisation describes the unjust application of the criminal law to people living with HIV based solely on their HIV status – either via HIV-specific criminal statutes, or by applying general criminal laws/</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HIV criminalisation is</a:t>
            </a:r>
            <a:r>
              <a:rPr lang="en-GB" sz="1200" kern="1200" baseline="0" dirty="0">
                <a:solidFill>
                  <a:schemeClr val="tx1"/>
                </a:solidFill>
                <a:effectLst/>
                <a:latin typeface="+mn-lt"/>
                <a:ea typeface="+mn-ea"/>
                <a:cs typeface="+mn-cs"/>
              </a:rPr>
              <a:t> a growing global phenomenon </a:t>
            </a:r>
            <a:r>
              <a:rPr lang="en-GB" sz="1200" kern="1200" dirty="0">
                <a:solidFill>
                  <a:schemeClr val="tx1"/>
                </a:solidFill>
                <a:effectLst/>
                <a:latin typeface="+mn-lt"/>
                <a:ea typeface="+mn-ea"/>
                <a:cs typeface="+mn-cs"/>
              </a:rPr>
              <a:t>that until</a:t>
            </a:r>
            <a:r>
              <a:rPr lang="en-GB" sz="1200" kern="1200" baseline="0" dirty="0">
                <a:solidFill>
                  <a:schemeClr val="tx1"/>
                </a:solidFill>
                <a:effectLst/>
                <a:latin typeface="+mn-lt"/>
                <a:ea typeface="+mn-ea"/>
                <a:cs typeface="+mn-cs"/>
              </a:rPr>
              <a:t> recently hasn’t been </a:t>
            </a:r>
            <a:r>
              <a:rPr lang="en-GB" sz="1200" kern="1200" dirty="0">
                <a:solidFill>
                  <a:schemeClr val="tx1"/>
                </a:solidFill>
                <a:effectLst/>
                <a:latin typeface="+mn-lt"/>
                <a:ea typeface="+mn-ea"/>
                <a:cs typeface="+mn-cs"/>
              </a:rPr>
              <a:t>given the attention it deserves considering the impact it has on the</a:t>
            </a:r>
            <a:r>
              <a:rPr lang="en-GB" sz="1200" kern="1200" baseline="0" dirty="0">
                <a:solidFill>
                  <a:schemeClr val="tx1"/>
                </a:solidFill>
                <a:effectLst/>
                <a:latin typeface="+mn-lt"/>
                <a:ea typeface="+mn-ea"/>
                <a:cs typeface="+mn-cs"/>
              </a:rPr>
              <a:t> HIV response</a:t>
            </a:r>
            <a:r>
              <a:rPr lang="en-GB" sz="1200" kern="1200" dirty="0">
                <a:solidFill>
                  <a:schemeClr val="tx1"/>
                </a:solidFill>
                <a:effectLst/>
                <a:latin typeface="+mn-lt"/>
                <a:ea typeface="+mn-ea"/>
                <a:cs typeface="+mn-cs"/>
              </a:rPr>
              <a:t>, undermining Fast Track goals</a:t>
            </a:r>
            <a:r>
              <a:rPr lang="en-GB" sz="1200" kern="1200" baseline="0" dirty="0">
                <a:solidFill>
                  <a:schemeClr val="tx1"/>
                </a:solidFill>
                <a:effectLst/>
                <a:latin typeface="+mn-lt"/>
                <a:ea typeface="+mn-ea"/>
                <a:cs typeface="+mn-cs"/>
              </a:rPr>
              <a:t> to end the AIDS epidemic by 2030.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 growing body of evidence that HIV criminalisation is also having a negative impact on the </a:t>
            </a:r>
            <a:r>
              <a:rPr lang="en-GB" sz="1200" b="0" kern="1200" dirty="0">
                <a:solidFill>
                  <a:schemeClr val="tx1"/>
                </a:solidFill>
                <a:effectLst/>
                <a:latin typeface="+mn-lt"/>
                <a:ea typeface="+mn-ea"/>
                <a:cs typeface="+mn-cs"/>
              </a:rPr>
              <a:t>human rights </a:t>
            </a:r>
            <a:r>
              <a:rPr lang="en-GB" sz="1200" kern="1200" dirty="0">
                <a:solidFill>
                  <a:schemeClr val="tx1"/>
                </a:solidFill>
                <a:effectLst/>
                <a:latin typeface="+mn-lt"/>
                <a:ea typeface="+mn-ea"/>
                <a:cs typeface="+mn-cs"/>
              </a:rPr>
              <a:t>of people living with HIV, often also members of key populations due</a:t>
            </a:r>
            <a:r>
              <a:rPr lang="en-GB" sz="1200" kern="1200" baseline="0" dirty="0">
                <a:solidFill>
                  <a:schemeClr val="tx1"/>
                </a:solidFill>
                <a:effectLst/>
                <a:latin typeface="+mn-lt"/>
                <a:ea typeface="+mn-ea"/>
                <a:cs typeface="+mn-cs"/>
              </a:rPr>
              <a:t> to:</a:t>
            </a:r>
            <a:endParaRPr lang="en-US"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selective and/or arbitrary investigations/prosecutions</a:t>
            </a:r>
          </a:p>
          <a:p>
            <a:pPr marL="171450" lvl="0" indent="-171450">
              <a:buFont typeface="Arial" charset="0"/>
              <a:buChar char="•"/>
            </a:pPr>
            <a:r>
              <a:rPr lang="en-GB" sz="1200" kern="1200" dirty="0">
                <a:solidFill>
                  <a:schemeClr val="tx1"/>
                </a:solidFill>
                <a:effectLst/>
                <a:latin typeface="+mn-lt"/>
                <a:ea typeface="+mn-ea"/>
                <a:cs typeface="+mn-cs"/>
              </a:rPr>
              <a:t>the use of threats of allegations triggering prosecution as a means of abuse or retaliation against a current or former partner living with HIV;</a:t>
            </a:r>
            <a:endParaRPr lang="en-US"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improper and insensitive police investigations;</a:t>
            </a:r>
            <a:endParaRPr lang="en-US"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limited access to justice, including as a result of inadequately informed and competent legal representation;</a:t>
            </a:r>
            <a:endParaRPr lang="en-US"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sentencing and penalties that are often vastly disproportionate to any potential or realised harm;</a:t>
            </a:r>
          </a:p>
          <a:p>
            <a:pPr marL="171450" lvl="0" indent="-171450">
              <a:buFont typeface="Arial" charset="0"/>
              <a:buChar char="•"/>
            </a:pPr>
            <a:r>
              <a:rPr lang="en-GB" sz="1200" kern="1200" dirty="0">
                <a:solidFill>
                  <a:schemeClr val="tx1"/>
                </a:solidFill>
                <a:effectLst/>
                <a:latin typeface="+mn-lt"/>
                <a:ea typeface="+mn-ea"/>
                <a:cs typeface="+mn-cs"/>
              </a:rPr>
              <a:t>stigmatising media reporting, including names, addresses and photographs of people with HIV, including those not yet found guilty of any crime but merely subject to allegations.</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6C1ED-FD6C-104A-843A-AE7C31B45BA5}" type="slidenum">
              <a:rPr lang="en-US" smtClean="0"/>
              <a:t>4</a:t>
            </a:fld>
            <a:endParaRPr lang="en-US"/>
          </a:p>
        </p:txBody>
      </p:sp>
    </p:spTree>
    <p:extLst>
      <p:ext uri="{BB962C8B-B14F-4D97-AF65-F5344CB8AC3E}">
        <p14:creationId xmlns:p14="http://schemas.microsoft.com/office/powerpoint/2010/main" val="165672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50"/>
            <a:ext cx="5486400" cy="4743450"/>
          </a:xfrm>
        </p:spPr>
        <p:txBody>
          <a:bodyPr>
            <a:normAutofit/>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6C1ED-FD6C-104A-843A-AE7C31B45BA5}" type="slidenum">
              <a:rPr lang="en-US" smtClean="0"/>
              <a:t>5</a:t>
            </a:fld>
            <a:endParaRPr lang="en-US"/>
          </a:p>
        </p:txBody>
      </p:sp>
    </p:spTree>
    <p:extLst>
      <p:ext uri="{BB962C8B-B14F-4D97-AF65-F5344CB8AC3E}">
        <p14:creationId xmlns:p14="http://schemas.microsoft.com/office/powerpoint/2010/main" val="81917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b="0" dirty="0">
                <a:effectLst/>
              </a:rPr>
              <a:t>A total of 100 jurisdictions in 73 countries currently have HIV-specific criminal laws. During the audit period, two new HIV-specific criminal laws were enacted (in Bahrain and El Salvador) and two HIV-specific criminal laws remain proposed (in Chile and Nepal)</a:t>
            </a:r>
            <a:endParaRPr lang="en-US" altLang="en-US" b="0"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277035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0" dirty="0">
                <a:effectLst/>
              </a:rPr>
              <a:t>At least 115 jurisdictions in 76 countries have </a:t>
            </a:r>
            <a:r>
              <a:rPr lang="en-GB" b="0" i="1" dirty="0">
                <a:effectLst/>
              </a:rPr>
              <a:t>ever</a:t>
            </a:r>
            <a:r>
              <a:rPr lang="en-GB" b="0" dirty="0">
                <a:effectLst/>
              </a:rPr>
              <a:t> applied HIV-specific or general laws (or both) to prosecute people with HIV for alleged HIV non-disclosure, potential or perceived exposure or non-intentional transmission. </a:t>
            </a:r>
          </a:p>
          <a:p>
            <a:r>
              <a:rPr lang="en-GB" b="0" dirty="0">
                <a:effectLst/>
              </a:rPr>
              <a:t>During the audit period, nine jurisdictions applied their HIV-specific criminal laws for the first time: Honduras, Kenya, Kazakhstan, Kyrgyzstan, Nigeria (Lagos State), Paraguay, Somalia, Tajikistan and Uzbekistan.</a:t>
            </a:r>
            <a:endParaRPr lang="en-GB" b="0" dirty="0"/>
          </a:p>
          <a:p>
            <a:r>
              <a:rPr lang="en-GB" b="0" dirty="0">
                <a:effectLst/>
              </a:rPr>
              <a:t>Cases were reported for the first time in a further nine jurisdictions that applied general criminal laws: Chile, Iceland, Ireland, Israel, Malawi, Nigeria (Zamfara state), Suriname and United Kingdom (Northern Ireland).</a:t>
            </a:r>
            <a:endParaRPr lang="en-GB" b="0" dirty="0"/>
          </a:p>
          <a:p>
            <a:r>
              <a:rPr lang="en-GB" b="0" dirty="0">
                <a:effectLst/>
              </a:rPr>
              <a:t>The majority of reported cases occurred in the US (143), Belarus (128), Russia (126), Ukraine (29), Canada (22) and Zimbabwe (15), with high numbers of cases reported in the US states of Florida (26), Ohio (18) and Tennessee (18). </a:t>
            </a:r>
            <a:endParaRPr lang="en-GB" b="0" dirty="0"/>
          </a:p>
          <a:p>
            <a:r>
              <a:rPr lang="en-GB" b="0" dirty="0">
                <a:effectLst/>
              </a:rPr>
              <a:t>Belarus (8.5 per 1000) and the Czech Republic  (3.3 per 1000) had the greatest number of </a:t>
            </a:r>
            <a:r>
              <a:rPr lang="en-GB" b="0" i="1" dirty="0">
                <a:effectLst/>
              </a:rPr>
              <a:t>per capita</a:t>
            </a:r>
            <a:r>
              <a:rPr lang="en-GB" b="0" dirty="0">
                <a:effectLst/>
              </a:rPr>
              <a:t> cases during the audit period.</a:t>
            </a:r>
            <a:endParaRPr lang="en-GB" b="0" dirty="0"/>
          </a:p>
          <a:p>
            <a:pPr>
              <a:spcBef>
                <a:spcPct val="0"/>
              </a:spcBef>
            </a:pPr>
            <a:endParaRPr lang="en-US" altLang="en-US" b="0"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286774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Best available scientific and medical evidence should guide any use of criminal law</a:t>
            </a:r>
            <a:endParaRPr lang="en-GB" sz="1200" b="0" dirty="0"/>
          </a:p>
          <a:p>
            <a:endParaRPr lang="fr-CA" dirty="0"/>
          </a:p>
        </p:txBody>
      </p:sp>
      <p:sp>
        <p:nvSpPr>
          <p:cNvPr id="4" name="Slide Number Placeholder 3"/>
          <p:cNvSpPr>
            <a:spLocks noGrp="1"/>
          </p:cNvSpPr>
          <p:nvPr>
            <p:ph type="sldNum" sz="quarter" idx="10"/>
          </p:nvPr>
        </p:nvSpPr>
        <p:spPr/>
        <p:txBody>
          <a:bodyPr/>
          <a:lstStyle/>
          <a:p>
            <a:fld id="{6646CF31-C004-F842-B676-3E0DF57FA370}" type="slidenum">
              <a:rPr lang="en-US" smtClean="0"/>
              <a:t>8</a:t>
            </a:fld>
            <a:endParaRPr lang="en-US"/>
          </a:p>
        </p:txBody>
      </p:sp>
    </p:spTree>
    <p:extLst>
      <p:ext uri="{BB962C8B-B14F-4D97-AF65-F5344CB8AC3E}">
        <p14:creationId xmlns:p14="http://schemas.microsoft.com/office/powerpoint/2010/main" val="116346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9</a:t>
            </a:fld>
            <a:endParaRPr lang="en-US" altLang="en-US"/>
          </a:p>
        </p:txBody>
      </p:sp>
    </p:spTree>
    <p:extLst>
      <p:ext uri="{BB962C8B-B14F-4D97-AF65-F5344CB8AC3E}">
        <p14:creationId xmlns:p14="http://schemas.microsoft.com/office/powerpoint/2010/main" val="156840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10</a:t>
            </a:fld>
            <a:endParaRPr lang="en-US" altLang="en-US"/>
          </a:p>
        </p:txBody>
      </p:sp>
    </p:spTree>
    <p:extLst>
      <p:ext uri="{BB962C8B-B14F-4D97-AF65-F5344CB8AC3E}">
        <p14:creationId xmlns:p14="http://schemas.microsoft.com/office/powerpoint/2010/main" val="285684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B7CD06D-052C-EF44-91B3-6DDB628D6AF2}" type="datetimeFigureOut">
              <a:rPr lang="en-US" smtClean="0"/>
              <a:pPr>
                <a:defRPr/>
              </a:pPr>
              <a:t>7/24/18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4ECF2D-3232-924E-9DC2-84071366AF6C}" type="slidenum">
              <a:rPr lang="en-US" smtClean="0"/>
              <a:pPr>
                <a:defRPr/>
              </a:pPr>
              <a:t>‹#›</a:t>
            </a:fld>
            <a:endParaRPr lang="en-US"/>
          </a:p>
        </p:txBody>
      </p:sp>
    </p:spTree>
    <p:extLst>
      <p:ext uri="{BB962C8B-B14F-4D97-AF65-F5344CB8AC3E}">
        <p14:creationId xmlns:p14="http://schemas.microsoft.com/office/powerpoint/2010/main" val="144983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A59BF85-2EFB-674E-9B19-69B3425EF8E8}" type="datetimeFigureOut">
              <a:rPr lang="en-US" smtClean="0"/>
              <a:pPr>
                <a:defRPr/>
              </a:pPr>
              <a:t>7/24/18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54EC74-040B-714B-BF45-F98964DA3C85}" type="slidenum">
              <a:rPr lang="en-US" smtClean="0"/>
              <a:pPr>
                <a:defRPr/>
              </a:pPr>
              <a:t>‹#›</a:t>
            </a:fld>
            <a:endParaRPr lang="en-US"/>
          </a:p>
        </p:txBody>
      </p:sp>
    </p:spTree>
    <p:extLst>
      <p:ext uri="{BB962C8B-B14F-4D97-AF65-F5344CB8AC3E}">
        <p14:creationId xmlns:p14="http://schemas.microsoft.com/office/powerpoint/2010/main" val="320317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357980A-CAEE-1443-9B9E-5F6720B8FD31}" type="datetimeFigureOut">
              <a:rPr lang="en-US" smtClean="0"/>
              <a:pPr>
                <a:defRPr/>
              </a:pPr>
              <a:t>7/24/18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D1DD4A-1956-F545-A1C3-8117563EF4B3}" type="slidenum">
              <a:rPr lang="en-US" smtClean="0"/>
              <a:pPr>
                <a:defRPr/>
              </a:pPr>
              <a:t>‹#›</a:t>
            </a:fld>
            <a:endParaRPr lang="en-US"/>
          </a:p>
        </p:txBody>
      </p:sp>
    </p:spTree>
    <p:extLst>
      <p:ext uri="{BB962C8B-B14F-4D97-AF65-F5344CB8AC3E}">
        <p14:creationId xmlns:p14="http://schemas.microsoft.com/office/powerpoint/2010/main" val="192468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89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63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28650" y="6356351"/>
            <a:ext cx="5486400" cy="365125"/>
          </a:xfrm>
        </p:spPr>
        <p:txBody>
          <a:bodyPr/>
          <a:lstStyle/>
          <a:p>
            <a:pPr>
              <a:defRPr/>
            </a:pPr>
            <a:endParaRPr lang="fr-CH" dirty="0">
              <a:solidFill>
                <a:srgbClr val="ED1C24"/>
              </a:solidFill>
              <a:latin typeface="Roboto" panose="02000000000000000000" pitchFamily="2" charset="0"/>
              <a:ea typeface="Roboto" panose="02000000000000000000" pitchFamily="2" charset="0"/>
              <a:cs typeface="Roboto" panose="02000000000000000000" pitchFamily="2" charset="0"/>
            </a:endParaRPr>
          </a:p>
          <a:p>
            <a:pPr>
              <a:defRPr/>
            </a:pPr>
            <a:endParaRPr lang="en-US" dirty="0"/>
          </a:p>
        </p:txBody>
      </p:sp>
      <p:sp>
        <p:nvSpPr>
          <p:cNvPr id="6" name="Slide Number Placeholder 5"/>
          <p:cNvSpPr>
            <a:spLocks noGrp="1"/>
          </p:cNvSpPr>
          <p:nvPr>
            <p:ph type="sldNum" sz="quarter" idx="12"/>
          </p:nvPr>
        </p:nvSpPr>
        <p:spPr/>
        <p:txBody>
          <a:bodyPr/>
          <a:lstStyle/>
          <a:p>
            <a:pPr>
              <a:defRPr/>
            </a:pPr>
            <a:fld id="{F01C5913-E028-B54F-947B-1052E7083409}" type="slidenum">
              <a:rPr lang="en-US" smtClean="0"/>
              <a:pPr>
                <a:defRPr/>
              </a:pPr>
              <a:t>‹#›</a:t>
            </a:fld>
            <a:endParaRPr lang="en-US" dirty="0"/>
          </a:p>
        </p:txBody>
      </p:sp>
    </p:spTree>
    <p:extLst>
      <p:ext uri="{BB962C8B-B14F-4D97-AF65-F5344CB8AC3E}">
        <p14:creationId xmlns:p14="http://schemas.microsoft.com/office/powerpoint/2010/main" val="337693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A0575F67-2460-7B49-90A9-D93E7263F179}" type="datetimeFigureOut">
              <a:rPr lang="en-US" smtClean="0"/>
              <a:pPr>
                <a:defRPr/>
              </a:pPr>
              <a:t>7/24/18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353599-6B31-8141-AAF8-49FAED792D56}" type="slidenum">
              <a:rPr lang="en-US" smtClean="0"/>
              <a:pPr>
                <a:defRPr/>
              </a:pPr>
              <a:t>‹#›</a:t>
            </a:fld>
            <a:endParaRPr lang="en-US"/>
          </a:p>
        </p:txBody>
      </p:sp>
    </p:spTree>
    <p:extLst>
      <p:ext uri="{BB962C8B-B14F-4D97-AF65-F5344CB8AC3E}">
        <p14:creationId xmlns:p14="http://schemas.microsoft.com/office/powerpoint/2010/main" val="137840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F6B032E-DEE2-674F-91B9-9F3A0B98430D}" type="datetimeFigureOut">
              <a:rPr lang="en-US" smtClean="0"/>
              <a:pPr>
                <a:defRPr/>
              </a:pPr>
              <a:t>7/24/18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BAB72D-3A88-8245-B310-FA3AC0A1A9FA}" type="slidenum">
              <a:rPr lang="en-US" smtClean="0"/>
              <a:pPr>
                <a:defRPr/>
              </a:pPr>
              <a:t>‹#›</a:t>
            </a:fld>
            <a:endParaRPr lang="en-US"/>
          </a:p>
        </p:txBody>
      </p:sp>
    </p:spTree>
    <p:extLst>
      <p:ext uri="{BB962C8B-B14F-4D97-AF65-F5344CB8AC3E}">
        <p14:creationId xmlns:p14="http://schemas.microsoft.com/office/powerpoint/2010/main" val="138846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10437FD-431A-E242-B093-2B86E82DD4D4}" type="datetimeFigureOut">
              <a:rPr lang="en-US" smtClean="0"/>
              <a:pPr>
                <a:defRPr/>
              </a:pPr>
              <a:t>7/24/18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5440FB4-0AAB-8A44-9CEF-831D617A102E}" type="slidenum">
              <a:rPr lang="en-US" smtClean="0"/>
              <a:pPr>
                <a:defRPr/>
              </a:pPr>
              <a:t>‹#›</a:t>
            </a:fld>
            <a:endParaRPr lang="en-US"/>
          </a:p>
        </p:txBody>
      </p:sp>
    </p:spTree>
    <p:extLst>
      <p:ext uri="{BB962C8B-B14F-4D97-AF65-F5344CB8AC3E}">
        <p14:creationId xmlns:p14="http://schemas.microsoft.com/office/powerpoint/2010/main" val="154260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A9BDCC2-DB92-F748-A19F-3410BA02E8D2}" type="datetimeFigureOut">
              <a:rPr lang="en-US" smtClean="0"/>
              <a:pPr>
                <a:defRPr/>
              </a:pPr>
              <a:t>7/24/18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517830D-4543-6740-AF6A-0A08C74566AD}" type="slidenum">
              <a:rPr lang="en-US" smtClean="0"/>
              <a:pPr>
                <a:defRPr/>
              </a:pPr>
              <a:t>‹#›</a:t>
            </a:fld>
            <a:endParaRPr lang="en-US"/>
          </a:p>
        </p:txBody>
      </p:sp>
    </p:spTree>
    <p:extLst>
      <p:ext uri="{BB962C8B-B14F-4D97-AF65-F5344CB8AC3E}">
        <p14:creationId xmlns:p14="http://schemas.microsoft.com/office/powerpoint/2010/main" val="250910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86DA5BA-8AE0-9C48-8D37-AA4333747644}" type="datetimeFigureOut">
              <a:rPr lang="en-US" smtClean="0"/>
              <a:pPr>
                <a:defRPr/>
              </a:pPr>
              <a:t>7/24/18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62AB27C-3B66-8744-BA4B-1C27DD2AB63A}" type="slidenum">
              <a:rPr lang="en-US" smtClean="0"/>
              <a:pPr>
                <a:defRPr/>
              </a:pPr>
              <a:t>‹#›</a:t>
            </a:fld>
            <a:endParaRPr lang="en-US"/>
          </a:p>
        </p:txBody>
      </p:sp>
    </p:spTree>
    <p:extLst>
      <p:ext uri="{BB962C8B-B14F-4D97-AF65-F5344CB8AC3E}">
        <p14:creationId xmlns:p14="http://schemas.microsoft.com/office/powerpoint/2010/main" val="839028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5EC9A49-B45E-D648-AC42-476B48913522}" type="datetimeFigureOut">
              <a:rPr lang="en-US" smtClean="0"/>
              <a:pPr>
                <a:defRPr/>
              </a:pPr>
              <a:t>7/24/18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4FF2C8-70A7-AB42-BBC8-9E20527A65F6}" type="slidenum">
              <a:rPr lang="en-US" smtClean="0"/>
              <a:pPr>
                <a:defRPr/>
              </a:pPr>
              <a:t>‹#›</a:t>
            </a:fld>
            <a:endParaRPr lang="en-US"/>
          </a:p>
        </p:txBody>
      </p:sp>
    </p:spTree>
    <p:extLst>
      <p:ext uri="{BB962C8B-B14F-4D97-AF65-F5344CB8AC3E}">
        <p14:creationId xmlns:p14="http://schemas.microsoft.com/office/powerpoint/2010/main" val="233082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302872C-7444-8F49-94A1-5A25087BA935}" type="datetimeFigureOut">
              <a:rPr lang="en-US" smtClean="0"/>
              <a:pPr>
                <a:defRPr/>
              </a:pPr>
              <a:t>7/24/18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262B5E-D229-104B-8C3C-40114767DF61}" type="slidenum">
              <a:rPr lang="en-US" smtClean="0"/>
              <a:pPr>
                <a:defRPr/>
              </a:pPr>
              <a:t>‹#›</a:t>
            </a:fld>
            <a:endParaRPr lang="en-US"/>
          </a:p>
        </p:txBody>
      </p:sp>
    </p:spTree>
    <p:extLst>
      <p:ext uri="{BB962C8B-B14F-4D97-AF65-F5344CB8AC3E}">
        <p14:creationId xmlns:p14="http://schemas.microsoft.com/office/powerpoint/2010/main" val="295862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4000" r="-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1F559F7-7DCE-8449-A482-BD3BA826F943}" type="datetimeFigureOut">
              <a:rPr lang="en-US" smtClean="0"/>
              <a:pPr>
                <a:defRPr/>
              </a:pPr>
              <a:t>7/24/18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373FA7-5069-4547-9550-50365E348E2D}" type="slidenum">
              <a:rPr lang="en-US" smtClean="0"/>
              <a:pPr>
                <a:defRPr/>
              </a:pPr>
              <a:t>‹#›</a:t>
            </a:fld>
            <a:endParaRPr lang="en-US"/>
          </a:p>
        </p:txBody>
      </p:sp>
    </p:spTree>
    <p:extLst>
      <p:ext uri="{BB962C8B-B14F-4D97-AF65-F5344CB8AC3E}">
        <p14:creationId xmlns:p14="http://schemas.microsoft.com/office/powerpoint/2010/main" val="12860607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193" name="Title 1"/>
          <p:cNvSpPr>
            <a:spLocks noGrp="1"/>
          </p:cNvSpPr>
          <p:nvPr>
            <p:ph type="ctrTitle" idx="4294967295"/>
          </p:nvPr>
        </p:nvSpPr>
        <p:spPr>
          <a:xfrm>
            <a:off x="517525" y="3146552"/>
            <a:ext cx="7165975" cy="1790700"/>
          </a:xfrm>
        </p:spPr>
        <p:txBody>
          <a:bodyPr>
            <a:normAutofit fontScale="90000"/>
          </a:bodyPr>
          <a:lstStyle/>
          <a:p>
            <a:pPr algn="ctr"/>
            <a:r>
              <a:rPr lang="en-GB" dirty="0">
                <a:solidFill>
                  <a:srgbClr val="000000"/>
                </a:solidFill>
                <a:latin typeface="Calibri" panose="020F0502020204030204" pitchFamily="34" charset="0"/>
              </a:rPr>
              <a:t>Advocacy case study:  Advancing HIV justice, resisting HIV criminalization</a:t>
            </a:r>
            <a:br>
              <a:rPr lang="en-GB" dirty="0">
                <a:solidFill>
                  <a:srgbClr val="000000"/>
                </a:solidFill>
                <a:latin typeface="Calibri" panose="020F0502020204030204" pitchFamily="34" charset="0"/>
              </a:rPr>
            </a:br>
            <a:endParaRPr lang="en-US" altLang="en-US" sz="2700" b="1" dirty="0">
              <a:solidFill>
                <a:srgbClr val="C00000"/>
              </a:solidFill>
            </a:endParaRPr>
          </a:p>
        </p:txBody>
      </p:sp>
      <p:sp>
        <p:nvSpPr>
          <p:cNvPr id="8194" name="Subtitle 2"/>
          <p:cNvSpPr>
            <a:spLocks noGrp="1"/>
          </p:cNvSpPr>
          <p:nvPr>
            <p:ph type="subTitle" idx="4294967295"/>
          </p:nvPr>
        </p:nvSpPr>
        <p:spPr>
          <a:xfrm>
            <a:off x="581025" y="5260745"/>
            <a:ext cx="7165975" cy="1241425"/>
          </a:xfrm>
        </p:spPr>
        <p:txBody>
          <a:bodyPr>
            <a:normAutofit/>
          </a:bodyPr>
          <a:lstStyle/>
          <a:p>
            <a:pPr marL="0" indent="0" algn="ctr">
              <a:buNone/>
            </a:pPr>
            <a:r>
              <a:rPr lang="en-US" altLang="en-US" dirty="0"/>
              <a:t>Edwin J Bernard, Global Co-</a:t>
            </a:r>
            <a:r>
              <a:rPr lang="en-US" altLang="en-US" dirty="0" err="1"/>
              <a:t>ordinator</a:t>
            </a:r>
            <a:endParaRPr lang="en-US" altLang="en-US" dirty="0"/>
          </a:p>
          <a:p>
            <a:pPr marL="0" indent="0" algn="ctr">
              <a:buNone/>
            </a:pPr>
            <a:r>
              <a:rPr lang="en-US" altLang="en-US" dirty="0"/>
              <a:t>HIV Justice Network / HIV JUSTICE WORLDWIDE</a:t>
            </a:r>
          </a:p>
        </p:txBody>
      </p:sp>
      <p:pic>
        <p:nvPicPr>
          <p:cNvPr id="8195"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283" y="717832"/>
            <a:ext cx="62769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620B782-66E0-5841-83FE-5B73FC14F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258" y="6371339"/>
            <a:ext cx="1456402" cy="4636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8CF704-2EF7-F84C-BB2A-1118DA819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574" y="5168813"/>
            <a:ext cx="2456896" cy="1569150"/>
          </a:xfrm>
          <a:prstGeom prst="rect">
            <a:avLst/>
          </a:prstGeom>
          <a:effectLst>
            <a:glow rad="63500">
              <a:schemeClr val="accent6">
                <a:satMod val="175000"/>
                <a:alpha val="40000"/>
              </a:schemeClr>
            </a:glow>
          </a:effectLst>
        </p:spPr>
      </p:pic>
      <p:sp>
        <p:nvSpPr>
          <p:cNvPr id="7" name="TextBox 6">
            <a:extLst>
              <a:ext uri="{FF2B5EF4-FFF2-40B4-BE49-F238E27FC236}">
                <a16:creationId xmlns:a16="http://schemas.microsoft.com/office/drawing/2014/main" id="{A5F42ECA-9A19-DC4E-81B8-61F7EF44821F}"/>
              </a:ext>
            </a:extLst>
          </p:cNvPr>
          <p:cNvSpPr txBox="1"/>
          <p:nvPr/>
        </p:nvSpPr>
        <p:spPr>
          <a:xfrm>
            <a:off x="468926" y="187570"/>
            <a:ext cx="5931873" cy="877163"/>
          </a:xfrm>
          <a:prstGeom prst="rect">
            <a:avLst/>
          </a:prstGeom>
          <a:noFill/>
        </p:spPr>
        <p:txBody>
          <a:bodyPr wrap="square" rtlCol="0">
            <a:spAutoFit/>
          </a:bodyPr>
          <a:lstStyle/>
          <a:p>
            <a:pPr lvl="0" eaLnBrk="1" hangingPunct="1"/>
            <a:r>
              <a:rPr lang="en-US" sz="3300" b="1" dirty="0">
                <a:solidFill>
                  <a:srgbClr val="FF0000"/>
                </a:solidFill>
                <a:latin typeface="+mj-lt"/>
              </a:rPr>
              <a:t>Growing the global movement</a:t>
            </a:r>
          </a:p>
          <a:p>
            <a:endParaRPr lang="en-US" b="1" dirty="0">
              <a:solidFill>
                <a:srgbClr val="FF0000"/>
              </a:solidFill>
            </a:endParaRPr>
          </a:p>
        </p:txBody>
      </p:sp>
      <p:pic>
        <p:nvPicPr>
          <p:cNvPr id="10" name="Picture 9">
            <a:extLst>
              <a:ext uri="{FF2B5EF4-FFF2-40B4-BE49-F238E27FC236}">
                <a16:creationId xmlns:a16="http://schemas.microsoft.com/office/drawing/2014/main" id="{9A1F11C7-6FE4-9A47-9C5F-6862C48A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6" y="1064733"/>
            <a:ext cx="7714874" cy="3939476"/>
          </a:xfrm>
          <a:prstGeom prst="rect">
            <a:avLst/>
          </a:prstGeom>
          <a:effectLst>
            <a:glow rad="63500">
              <a:schemeClr val="accent1">
                <a:satMod val="175000"/>
                <a:alpha val="40000"/>
              </a:schemeClr>
            </a:glow>
          </a:effectLst>
        </p:spPr>
      </p:pic>
      <p:pic>
        <p:nvPicPr>
          <p:cNvPr id="15" name="Picture 14">
            <a:extLst>
              <a:ext uri="{FF2B5EF4-FFF2-40B4-BE49-F238E27FC236}">
                <a16:creationId xmlns:a16="http://schemas.microsoft.com/office/drawing/2014/main" id="{891DBF5D-F06D-0A49-8D3D-C60F9D4AA195}"/>
              </a:ext>
            </a:extLst>
          </p:cNvPr>
          <p:cNvPicPr>
            <a:picLocks noChangeAspect="1"/>
          </p:cNvPicPr>
          <p:nvPr/>
        </p:nvPicPr>
        <p:blipFill>
          <a:blip r:embed="rId5"/>
          <a:stretch>
            <a:fillRect/>
          </a:stretch>
        </p:blipFill>
        <p:spPr>
          <a:xfrm>
            <a:off x="529596" y="5189629"/>
            <a:ext cx="2399134" cy="1548334"/>
          </a:xfrm>
          <a:prstGeom prst="rect">
            <a:avLst/>
          </a:prstGeom>
          <a:effectLst>
            <a:glow rad="63500">
              <a:schemeClr val="accent3">
                <a:satMod val="175000"/>
                <a:alpha val="40000"/>
              </a:schemeClr>
            </a:glow>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8E57ECC7-F7D0-D641-9B32-47F25668CAC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270625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EB328-504F-3848-8414-681C7BEAEBC4}"/>
              </a:ext>
            </a:extLst>
          </p:cNvPr>
          <p:cNvSpPr txBox="1"/>
          <p:nvPr/>
        </p:nvSpPr>
        <p:spPr>
          <a:xfrm>
            <a:off x="-129971" y="1125881"/>
            <a:ext cx="9247467" cy="4939814"/>
          </a:xfrm>
          <a:prstGeom prst="rect">
            <a:avLst/>
          </a:prstGeom>
          <a:noFill/>
        </p:spPr>
        <p:txBody>
          <a:bodyPr wrap="square" rtlCol="0">
            <a:spAutoFit/>
          </a:bodyPr>
          <a:lstStyle/>
          <a:p>
            <a:pPr algn="ctr"/>
            <a:r>
              <a:rPr lang="en-US" sz="2100" b="1" dirty="0">
                <a:latin typeface="+mn-lt"/>
              </a:rPr>
              <a:t>STEERING COMMITTEE</a:t>
            </a:r>
          </a:p>
          <a:p>
            <a:endParaRPr lang="en-US" sz="2100" b="1" dirty="0">
              <a:latin typeface="+mn-lt"/>
            </a:endParaRPr>
          </a:p>
          <a:p>
            <a:pPr marL="214313" indent="-214313" algn="ctr">
              <a:buFont typeface="Arial" charset="0"/>
              <a:buChar char="•"/>
            </a:pPr>
            <a:r>
              <a:rPr lang="en-US" sz="2100" dirty="0">
                <a:latin typeface="+mn-lt"/>
              </a:rPr>
              <a:t>AIDS Action Europe</a:t>
            </a:r>
          </a:p>
          <a:p>
            <a:pPr marL="214313" indent="-214313" algn="ctr">
              <a:buFont typeface="Arial" charset="0"/>
              <a:buChar char="•"/>
            </a:pPr>
            <a:r>
              <a:rPr lang="en-US" sz="2100" dirty="0">
                <a:latin typeface="+mn-lt"/>
              </a:rPr>
              <a:t>AIDS-Free World</a:t>
            </a:r>
          </a:p>
          <a:p>
            <a:pPr marL="214313" indent="-214313" algn="ctr">
              <a:buFont typeface="Arial" charset="0"/>
              <a:buChar char="•"/>
            </a:pPr>
            <a:r>
              <a:rPr lang="en-US" sz="2100" dirty="0">
                <a:latin typeface="+mn-lt"/>
              </a:rPr>
              <a:t>AIDS and Rights Alliance for Southern Africa (ARASA)</a:t>
            </a:r>
          </a:p>
          <a:p>
            <a:pPr marL="214313" indent="-214313" algn="ctr">
              <a:buFont typeface="Arial" charset="0"/>
              <a:buChar char="•"/>
            </a:pPr>
            <a:r>
              <a:rPr lang="en-US" sz="2100" dirty="0">
                <a:latin typeface="+mn-lt"/>
              </a:rPr>
              <a:t>Canadian HIV/AIDS Legal Network</a:t>
            </a:r>
          </a:p>
          <a:p>
            <a:pPr marL="214313" indent="-214313" algn="ctr">
              <a:buFont typeface="Arial" charset="0"/>
              <a:buChar char="•"/>
            </a:pPr>
            <a:r>
              <a:rPr lang="en-US" sz="2100" dirty="0">
                <a:latin typeface="+mn-lt"/>
              </a:rPr>
              <a:t>Global Network of People Living with HIV (GNP+)</a:t>
            </a:r>
          </a:p>
          <a:p>
            <a:pPr marL="214313" indent="-214313" algn="ctr">
              <a:buFont typeface="Arial" charset="0"/>
              <a:buChar char="•"/>
            </a:pPr>
            <a:r>
              <a:rPr lang="en-US" sz="2100" dirty="0">
                <a:latin typeface="+mn-lt"/>
              </a:rPr>
              <a:t>HIV Justice Network</a:t>
            </a:r>
          </a:p>
          <a:p>
            <a:pPr marL="214313" indent="-214313" algn="ctr">
              <a:buFont typeface="Arial" charset="0"/>
              <a:buChar char="•"/>
            </a:pPr>
            <a:r>
              <a:rPr lang="en-US" sz="2100" dirty="0">
                <a:latin typeface="+mn-lt"/>
              </a:rPr>
              <a:t>International Community of Women Living with HIV (ICW)</a:t>
            </a:r>
          </a:p>
          <a:p>
            <a:pPr marL="214313" indent="-214313" algn="ctr">
              <a:buFont typeface="Arial" charset="0"/>
              <a:buChar char="•"/>
            </a:pPr>
            <a:r>
              <a:rPr lang="en-US" sz="2100" dirty="0">
                <a:latin typeface="+mn-lt"/>
              </a:rPr>
              <a:t>Positive Women's Network - USA (PWN-USA)</a:t>
            </a:r>
          </a:p>
          <a:p>
            <a:pPr marL="214313" indent="-214313" algn="ctr">
              <a:buFont typeface="Arial" charset="0"/>
              <a:buChar char="•"/>
            </a:pPr>
            <a:r>
              <a:rPr lang="en-US" sz="2100" dirty="0">
                <a:latin typeface="+mn-lt"/>
              </a:rPr>
              <a:t>Sero Project (SERO)</a:t>
            </a:r>
          </a:p>
          <a:p>
            <a:pPr marL="214313" indent="-214313" algn="ctr">
              <a:buFont typeface="Arial" charset="0"/>
              <a:buChar char="•"/>
            </a:pPr>
            <a:r>
              <a:rPr lang="en-US" sz="2100" dirty="0">
                <a:latin typeface="+mn-lt"/>
              </a:rPr>
              <a:t>Southern Africa Litigation Centre (SALC)</a:t>
            </a:r>
          </a:p>
          <a:p>
            <a:pPr algn="ctr"/>
            <a:r>
              <a:rPr lang="en-US" sz="2100" i="1" dirty="0">
                <a:latin typeface="+mn-lt"/>
              </a:rPr>
              <a:t>Supported by </a:t>
            </a:r>
          </a:p>
          <a:p>
            <a:endParaRPr lang="en-US" sz="2100" dirty="0">
              <a:latin typeface="+mn-lt"/>
            </a:endParaRPr>
          </a:p>
          <a:p>
            <a:endParaRPr lang="en-US" sz="2100" dirty="0">
              <a:latin typeface="+mn-lt"/>
            </a:endParaRPr>
          </a:p>
        </p:txBody>
      </p:sp>
      <p:pic>
        <p:nvPicPr>
          <p:cNvPr id="9" name="Picture 8">
            <a:extLst>
              <a:ext uri="{FF2B5EF4-FFF2-40B4-BE49-F238E27FC236}">
                <a16:creationId xmlns:a16="http://schemas.microsoft.com/office/drawing/2014/main" id="{F26DA900-F9CF-BA48-86E6-F5BC12CBEC5C}"/>
              </a:ext>
            </a:extLst>
          </p:cNvPr>
          <p:cNvPicPr>
            <a:picLocks noChangeAspect="1"/>
          </p:cNvPicPr>
          <p:nvPr/>
        </p:nvPicPr>
        <p:blipFill>
          <a:blip r:embed="rId3"/>
          <a:stretch>
            <a:fillRect/>
          </a:stretch>
        </p:blipFill>
        <p:spPr>
          <a:xfrm>
            <a:off x="3653627" y="5363556"/>
            <a:ext cx="1885780" cy="1242653"/>
          </a:xfrm>
          <a:prstGeom prst="rect">
            <a:avLst/>
          </a:prstGeom>
        </p:spPr>
      </p:pic>
      <p:pic>
        <p:nvPicPr>
          <p:cNvPr id="10" name="Picture 9">
            <a:extLst>
              <a:ext uri="{FF2B5EF4-FFF2-40B4-BE49-F238E27FC236}">
                <a16:creationId xmlns:a16="http://schemas.microsoft.com/office/drawing/2014/main" id="{4F49B7C4-9E58-1B48-B7B1-AD4644E1932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07855" y="286350"/>
            <a:ext cx="2015582" cy="716781"/>
          </a:xfrm>
          <a:prstGeom prst="rect">
            <a:avLst/>
          </a:prstGeom>
        </p:spPr>
      </p:pic>
    </p:spTree>
    <p:extLst>
      <p:ext uri="{BB962C8B-B14F-4D97-AF65-F5344CB8AC3E}">
        <p14:creationId xmlns:p14="http://schemas.microsoft.com/office/powerpoint/2010/main" val="1821241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4CCBBB-E65F-4048-BB4D-6C1064449598}"/>
              </a:ext>
            </a:extLst>
          </p:cNvPr>
          <p:cNvSpPr txBox="1"/>
          <p:nvPr/>
        </p:nvSpPr>
        <p:spPr>
          <a:xfrm>
            <a:off x="2829340" y="5789341"/>
            <a:ext cx="3385930" cy="338554"/>
          </a:xfrm>
          <a:prstGeom prst="rect">
            <a:avLst/>
          </a:prstGeom>
          <a:noFill/>
        </p:spPr>
        <p:txBody>
          <a:bodyPr wrap="square" rtlCol="0">
            <a:spAutoFit/>
          </a:bodyPr>
          <a:lstStyle/>
          <a:p>
            <a:r>
              <a:rPr lang="en-US" sz="1600" i="1" dirty="0"/>
              <a:t>http://</a:t>
            </a:r>
            <a:r>
              <a:rPr lang="en-US" sz="1600" i="1" dirty="0" err="1"/>
              <a:t>toolkit.hivjusticeworldwide.org</a:t>
            </a:r>
            <a:endParaRPr lang="en-US" sz="1600" i="1" dirty="0"/>
          </a:p>
        </p:txBody>
      </p:sp>
      <p:pic>
        <p:nvPicPr>
          <p:cNvPr id="8" name="Picture 7">
            <a:extLst>
              <a:ext uri="{FF2B5EF4-FFF2-40B4-BE49-F238E27FC236}">
                <a16:creationId xmlns:a16="http://schemas.microsoft.com/office/drawing/2014/main" id="{EFC56CCE-B265-1C4E-B0ED-3CE466ABA770}"/>
              </a:ext>
            </a:extLst>
          </p:cNvPr>
          <p:cNvPicPr>
            <a:picLocks noChangeAspect="1"/>
          </p:cNvPicPr>
          <p:nvPr/>
        </p:nvPicPr>
        <p:blipFill>
          <a:blip r:embed="rId3"/>
          <a:stretch>
            <a:fillRect/>
          </a:stretch>
        </p:blipFill>
        <p:spPr>
          <a:xfrm>
            <a:off x="180219" y="1327766"/>
            <a:ext cx="8737180" cy="4121158"/>
          </a:xfrm>
          <a:prstGeom prst="rect">
            <a:avLst/>
          </a:prstGeom>
          <a:effectLst>
            <a:outerShdw blurRad="50800" dist="38100" dir="18900000" algn="bl" rotWithShape="0">
              <a:prstClr val="black">
                <a:alpha val="40000"/>
              </a:prstClr>
            </a:outerShdw>
          </a:effectLst>
        </p:spPr>
      </p:pic>
      <p:sp>
        <p:nvSpPr>
          <p:cNvPr id="11" name="TextBox 10">
            <a:extLst>
              <a:ext uri="{FF2B5EF4-FFF2-40B4-BE49-F238E27FC236}">
                <a16:creationId xmlns:a16="http://schemas.microsoft.com/office/drawing/2014/main" id="{D5D182E5-B95D-594D-AD3B-6AB8E1336BB8}"/>
              </a:ext>
            </a:extLst>
          </p:cNvPr>
          <p:cNvSpPr txBox="1"/>
          <p:nvPr/>
        </p:nvSpPr>
        <p:spPr>
          <a:xfrm>
            <a:off x="185531" y="144779"/>
            <a:ext cx="6467061" cy="600164"/>
          </a:xfrm>
          <a:prstGeom prst="rect">
            <a:avLst/>
          </a:prstGeom>
          <a:noFill/>
        </p:spPr>
        <p:txBody>
          <a:bodyPr wrap="square" rtlCol="0">
            <a:spAutoFit/>
          </a:bodyPr>
          <a:lstStyle/>
          <a:p>
            <a:pPr lvl="0" eaLnBrk="1" hangingPunct="1"/>
            <a:r>
              <a:rPr lang="en-US" sz="3300" b="1" dirty="0">
                <a:solidFill>
                  <a:srgbClr val="FF0000"/>
                </a:solidFill>
                <a:latin typeface="+mj-lt"/>
              </a:rPr>
              <a:t>HIV JUSTICE Toolkit</a:t>
            </a:r>
            <a:endParaRPr lang="en-US" dirty="0">
              <a:solidFill>
                <a:srgbClr val="FF0000"/>
              </a:solidFill>
              <a:latin typeface="+mj-lt"/>
            </a:endParaRPr>
          </a:p>
        </p:txBody>
      </p:sp>
      <p:pic>
        <p:nvPicPr>
          <p:cNvPr id="5" name="Picture 4">
            <a:extLst>
              <a:ext uri="{FF2B5EF4-FFF2-40B4-BE49-F238E27FC236}">
                <a16:creationId xmlns:a16="http://schemas.microsoft.com/office/drawing/2014/main" id="{BC32253C-BF6B-1047-8773-C4577306B15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253609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2840C3-2AA0-4449-844D-9AB250A43B09}"/>
              </a:ext>
            </a:extLst>
          </p:cNvPr>
          <p:cNvSpPr txBox="1"/>
          <p:nvPr/>
        </p:nvSpPr>
        <p:spPr>
          <a:xfrm>
            <a:off x="2487798" y="5939364"/>
            <a:ext cx="4151542" cy="584775"/>
          </a:xfrm>
          <a:prstGeom prst="rect">
            <a:avLst/>
          </a:prstGeom>
          <a:noFill/>
        </p:spPr>
        <p:txBody>
          <a:bodyPr wrap="square" rtlCol="0">
            <a:spAutoFit/>
          </a:bodyPr>
          <a:lstStyle/>
          <a:p>
            <a:r>
              <a:rPr lang="en-US" sz="1600" i="1" dirty="0" err="1">
                <a:latin typeface="+mn-lt"/>
              </a:rPr>
              <a:t>www.hivjusticeworldwide.org</a:t>
            </a:r>
            <a:r>
              <a:rPr lang="en-US" sz="1600" i="1" dirty="0">
                <a:latin typeface="+mn-lt"/>
              </a:rPr>
              <a:t>/en/milestones</a:t>
            </a:r>
          </a:p>
          <a:p>
            <a:endParaRPr lang="en-US" sz="1600" i="1" dirty="0">
              <a:latin typeface="+mn-lt"/>
            </a:endParaRPr>
          </a:p>
        </p:txBody>
      </p:sp>
      <p:pic>
        <p:nvPicPr>
          <p:cNvPr id="5" name="Picture 4">
            <a:extLst>
              <a:ext uri="{FF2B5EF4-FFF2-40B4-BE49-F238E27FC236}">
                <a16:creationId xmlns:a16="http://schemas.microsoft.com/office/drawing/2014/main" id="{5CAE024A-E40A-EE4E-A9B5-0E0F0D13AEF4}"/>
              </a:ext>
            </a:extLst>
          </p:cNvPr>
          <p:cNvPicPr>
            <a:picLocks noChangeAspect="1"/>
          </p:cNvPicPr>
          <p:nvPr/>
        </p:nvPicPr>
        <p:blipFill>
          <a:blip r:embed="rId3"/>
          <a:stretch>
            <a:fillRect/>
          </a:stretch>
        </p:blipFill>
        <p:spPr>
          <a:xfrm>
            <a:off x="675847" y="1099931"/>
            <a:ext cx="3027351" cy="4280452"/>
          </a:xfrm>
          <a:prstGeom prst="rect">
            <a:avLst/>
          </a:prstGeom>
          <a:effectLst>
            <a:outerShdw blurRad="50800" dist="38100" dir="18900000" algn="bl" rotWithShape="0">
              <a:prstClr val="black">
                <a:alpha val="40000"/>
              </a:prstClr>
            </a:outerShdw>
          </a:effectLst>
        </p:spPr>
      </p:pic>
      <p:pic>
        <p:nvPicPr>
          <p:cNvPr id="8" name="Picture 7">
            <a:extLst>
              <a:ext uri="{FF2B5EF4-FFF2-40B4-BE49-F238E27FC236}">
                <a16:creationId xmlns:a16="http://schemas.microsoft.com/office/drawing/2014/main" id="{4516B8A5-CE7A-7446-A01F-6ED98FDF6A39}"/>
              </a:ext>
            </a:extLst>
          </p:cNvPr>
          <p:cNvPicPr>
            <a:picLocks noChangeAspect="1"/>
          </p:cNvPicPr>
          <p:nvPr/>
        </p:nvPicPr>
        <p:blipFill>
          <a:blip r:embed="rId4"/>
          <a:stretch>
            <a:fillRect/>
          </a:stretch>
        </p:blipFill>
        <p:spPr>
          <a:xfrm>
            <a:off x="4910178" y="1099931"/>
            <a:ext cx="3030048" cy="4280452"/>
          </a:xfrm>
          <a:prstGeom prst="rect">
            <a:avLst/>
          </a:prstGeom>
          <a:effectLst>
            <a:outerShdw blurRad="50800" dist="38100" dir="18900000" algn="bl" rotWithShape="0">
              <a:prstClr val="black">
                <a:alpha val="40000"/>
              </a:prstClr>
            </a:outerShdw>
          </a:effectLst>
        </p:spPr>
      </p:pic>
      <p:sp>
        <p:nvSpPr>
          <p:cNvPr id="9" name="TextBox 8">
            <a:extLst>
              <a:ext uri="{FF2B5EF4-FFF2-40B4-BE49-F238E27FC236}">
                <a16:creationId xmlns:a16="http://schemas.microsoft.com/office/drawing/2014/main" id="{E58312D7-192C-CD43-A71F-2D8FAC8E9811}"/>
              </a:ext>
            </a:extLst>
          </p:cNvPr>
          <p:cNvSpPr txBox="1"/>
          <p:nvPr/>
        </p:nvSpPr>
        <p:spPr>
          <a:xfrm>
            <a:off x="583081" y="266443"/>
            <a:ext cx="6732105" cy="600164"/>
          </a:xfrm>
          <a:prstGeom prst="rect">
            <a:avLst/>
          </a:prstGeom>
          <a:noFill/>
        </p:spPr>
        <p:txBody>
          <a:bodyPr wrap="square" rtlCol="0">
            <a:spAutoFit/>
          </a:bodyPr>
          <a:lstStyle/>
          <a:p>
            <a:r>
              <a:rPr lang="en-US" sz="3300" b="1" dirty="0">
                <a:solidFill>
                  <a:srgbClr val="FF0000"/>
                </a:solidFill>
                <a:latin typeface="+mj-lt"/>
              </a:rPr>
              <a:t>Regional Reports / Regional Hubs</a:t>
            </a:r>
          </a:p>
        </p:txBody>
      </p:sp>
      <p:pic>
        <p:nvPicPr>
          <p:cNvPr id="7" name="Picture 6">
            <a:extLst>
              <a:ext uri="{FF2B5EF4-FFF2-40B4-BE49-F238E27FC236}">
                <a16:creationId xmlns:a16="http://schemas.microsoft.com/office/drawing/2014/main" id="{F7BAE9C2-BAEF-C84F-85F2-328825A51A4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369197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8312D7-192C-CD43-A71F-2D8FAC8E9811}"/>
              </a:ext>
            </a:extLst>
          </p:cNvPr>
          <p:cNvSpPr txBox="1"/>
          <p:nvPr/>
        </p:nvSpPr>
        <p:spPr>
          <a:xfrm>
            <a:off x="508000" y="166475"/>
            <a:ext cx="8007350" cy="600164"/>
          </a:xfrm>
          <a:prstGeom prst="rect">
            <a:avLst/>
          </a:prstGeom>
          <a:noFill/>
        </p:spPr>
        <p:txBody>
          <a:bodyPr wrap="square" rtlCol="0">
            <a:spAutoFit/>
          </a:bodyPr>
          <a:lstStyle/>
          <a:p>
            <a:r>
              <a:rPr lang="en-US" sz="3300" b="1" dirty="0">
                <a:solidFill>
                  <a:srgbClr val="FF0000"/>
                </a:solidFill>
                <a:latin typeface="+mj-lt"/>
              </a:rPr>
              <a:t>Advancing HIV justice from Mexico…</a:t>
            </a:r>
          </a:p>
        </p:txBody>
      </p:sp>
      <p:pic>
        <p:nvPicPr>
          <p:cNvPr id="11" name="Picture 10">
            <a:extLst>
              <a:ext uri="{FF2B5EF4-FFF2-40B4-BE49-F238E27FC236}">
                <a16:creationId xmlns:a16="http://schemas.microsoft.com/office/drawing/2014/main" id="{725405D0-47F6-1644-8846-6FC8D25E1FB9}"/>
              </a:ext>
            </a:extLst>
          </p:cNvPr>
          <p:cNvPicPr>
            <a:picLocks noChangeAspect="1"/>
          </p:cNvPicPr>
          <p:nvPr/>
        </p:nvPicPr>
        <p:blipFill>
          <a:blip r:embed="rId3"/>
          <a:stretch>
            <a:fillRect/>
          </a:stretch>
        </p:blipFill>
        <p:spPr>
          <a:xfrm>
            <a:off x="4442744" y="1271588"/>
            <a:ext cx="4492664" cy="5371230"/>
          </a:xfrm>
          <a:prstGeom prst="rect">
            <a:avLst/>
          </a:prstGeom>
          <a:ln w="38100">
            <a:solidFill>
              <a:schemeClr val="tx1"/>
            </a:solidFill>
          </a:ln>
        </p:spPr>
      </p:pic>
      <p:pic>
        <p:nvPicPr>
          <p:cNvPr id="17" name="Picture 16">
            <a:extLst>
              <a:ext uri="{FF2B5EF4-FFF2-40B4-BE49-F238E27FC236}">
                <a16:creationId xmlns:a16="http://schemas.microsoft.com/office/drawing/2014/main" id="{0388D0BD-6FFE-214B-BBBB-E9C5101C4805}"/>
              </a:ext>
            </a:extLst>
          </p:cNvPr>
          <p:cNvPicPr>
            <a:picLocks noChangeAspect="1"/>
          </p:cNvPicPr>
          <p:nvPr/>
        </p:nvPicPr>
        <p:blipFill>
          <a:blip r:embed="rId4"/>
          <a:stretch>
            <a:fillRect/>
          </a:stretch>
        </p:blipFill>
        <p:spPr>
          <a:xfrm>
            <a:off x="596587" y="1271588"/>
            <a:ext cx="2627364" cy="1957386"/>
          </a:xfrm>
          <a:prstGeom prst="rect">
            <a:avLst/>
          </a:prstGeom>
          <a:ln w="38100">
            <a:solidFill>
              <a:schemeClr val="accent1"/>
            </a:solidFill>
          </a:ln>
        </p:spPr>
      </p:pic>
      <p:pic>
        <p:nvPicPr>
          <p:cNvPr id="23" name="Picture 22">
            <a:extLst>
              <a:ext uri="{FF2B5EF4-FFF2-40B4-BE49-F238E27FC236}">
                <a16:creationId xmlns:a16="http://schemas.microsoft.com/office/drawing/2014/main" id="{42B68682-7C94-2E4D-B634-C2ADFADFD88B}"/>
              </a:ext>
            </a:extLst>
          </p:cNvPr>
          <p:cNvPicPr>
            <a:picLocks noChangeAspect="1"/>
          </p:cNvPicPr>
          <p:nvPr/>
        </p:nvPicPr>
        <p:blipFill>
          <a:blip r:embed="rId5"/>
          <a:stretch>
            <a:fillRect/>
          </a:stretch>
        </p:blipFill>
        <p:spPr>
          <a:xfrm>
            <a:off x="630078" y="3228975"/>
            <a:ext cx="2560382" cy="3413843"/>
          </a:xfrm>
          <a:prstGeom prst="rect">
            <a:avLst/>
          </a:prstGeom>
          <a:ln w="38100">
            <a:solidFill>
              <a:schemeClr val="accent1"/>
            </a:solidFill>
          </a:ln>
        </p:spPr>
      </p:pic>
      <p:pic>
        <p:nvPicPr>
          <p:cNvPr id="24" name="Picture 23">
            <a:extLst>
              <a:ext uri="{FF2B5EF4-FFF2-40B4-BE49-F238E27FC236}">
                <a16:creationId xmlns:a16="http://schemas.microsoft.com/office/drawing/2014/main" id="{41606B63-14C2-9E42-9645-59EC36CFB10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366530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8312D7-192C-CD43-A71F-2D8FAC8E9811}"/>
              </a:ext>
            </a:extLst>
          </p:cNvPr>
          <p:cNvSpPr txBox="1"/>
          <p:nvPr/>
        </p:nvSpPr>
        <p:spPr>
          <a:xfrm>
            <a:off x="432101" y="50801"/>
            <a:ext cx="8007350" cy="600164"/>
          </a:xfrm>
          <a:prstGeom prst="rect">
            <a:avLst/>
          </a:prstGeom>
          <a:noFill/>
        </p:spPr>
        <p:txBody>
          <a:bodyPr wrap="square" rtlCol="0">
            <a:spAutoFit/>
          </a:bodyPr>
          <a:lstStyle/>
          <a:p>
            <a:r>
              <a:rPr lang="en-US" sz="3300" b="1" dirty="0">
                <a:solidFill>
                  <a:srgbClr val="FF0000"/>
                </a:solidFill>
                <a:latin typeface="+mj-lt"/>
              </a:rPr>
              <a:t>…to Malawi</a:t>
            </a:r>
          </a:p>
        </p:txBody>
      </p:sp>
      <p:pic>
        <p:nvPicPr>
          <p:cNvPr id="21" name="Picture 20">
            <a:extLst>
              <a:ext uri="{FF2B5EF4-FFF2-40B4-BE49-F238E27FC236}">
                <a16:creationId xmlns:a16="http://schemas.microsoft.com/office/drawing/2014/main" id="{6DB7BCB6-9508-BD4E-9EDA-BA7F0C88D0B2}"/>
              </a:ext>
            </a:extLst>
          </p:cNvPr>
          <p:cNvPicPr>
            <a:picLocks noChangeAspect="1"/>
          </p:cNvPicPr>
          <p:nvPr/>
        </p:nvPicPr>
        <p:blipFill>
          <a:blip r:embed="rId3"/>
          <a:stretch>
            <a:fillRect/>
          </a:stretch>
        </p:blipFill>
        <p:spPr>
          <a:xfrm>
            <a:off x="4443413" y="4386828"/>
            <a:ext cx="4368923" cy="2471172"/>
          </a:xfrm>
          <a:prstGeom prst="rect">
            <a:avLst/>
          </a:prstGeom>
          <a:ln w="38100">
            <a:solidFill>
              <a:schemeClr val="accent1"/>
            </a:solidFill>
          </a:ln>
        </p:spPr>
      </p:pic>
      <p:pic>
        <p:nvPicPr>
          <p:cNvPr id="3" name="Picture 2">
            <a:extLst>
              <a:ext uri="{FF2B5EF4-FFF2-40B4-BE49-F238E27FC236}">
                <a16:creationId xmlns:a16="http://schemas.microsoft.com/office/drawing/2014/main" id="{B3B2C2CC-09E0-5A49-8273-A918E06C2A29}"/>
              </a:ext>
            </a:extLst>
          </p:cNvPr>
          <p:cNvPicPr>
            <a:picLocks noChangeAspect="1"/>
          </p:cNvPicPr>
          <p:nvPr/>
        </p:nvPicPr>
        <p:blipFill>
          <a:blip r:embed="rId4"/>
          <a:stretch>
            <a:fillRect/>
          </a:stretch>
        </p:blipFill>
        <p:spPr>
          <a:xfrm>
            <a:off x="421992" y="871802"/>
            <a:ext cx="6864638" cy="3870893"/>
          </a:xfrm>
          <a:prstGeom prst="rect">
            <a:avLst/>
          </a:prstGeom>
          <a:ln w="38100">
            <a:solidFill>
              <a:schemeClr val="accent1"/>
            </a:solidFill>
          </a:ln>
        </p:spPr>
      </p:pic>
      <p:pic>
        <p:nvPicPr>
          <p:cNvPr id="10" name="Picture 9">
            <a:extLst>
              <a:ext uri="{FF2B5EF4-FFF2-40B4-BE49-F238E27FC236}">
                <a16:creationId xmlns:a16="http://schemas.microsoft.com/office/drawing/2014/main" id="{DF2C385D-33E2-8547-B323-43772E686C4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367366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CEB2E-5828-3048-92B2-3B17DADAFEE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pic>
        <p:nvPicPr>
          <p:cNvPr id="3" name="Picture 2">
            <a:extLst>
              <a:ext uri="{FF2B5EF4-FFF2-40B4-BE49-F238E27FC236}">
                <a16:creationId xmlns:a16="http://schemas.microsoft.com/office/drawing/2014/main" id="{366451FB-24E9-2B49-80A6-D132AC8588C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86645" y="5777851"/>
            <a:ext cx="1448763" cy="951555"/>
          </a:xfrm>
          <a:prstGeom prst="rect">
            <a:avLst/>
          </a:prstGeom>
        </p:spPr>
      </p:pic>
      <p:pic>
        <p:nvPicPr>
          <p:cNvPr id="4" name="Picture 3">
            <a:extLst>
              <a:ext uri="{FF2B5EF4-FFF2-40B4-BE49-F238E27FC236}">
                <a16:creationId xmlns:a16="http://schemas.microsoft.com/office/drawing/2014/main" id="{0CBD7175-9306-8C4E-AA10-3B080774B43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065" y="192151"/>
            <a:ext cx="7729595" cy="1208023"/>
          </a:xfrm>
          <a:prstGeom prst="rect">
            <a:avLst/>
          </a:prstGeom>
        </p:spPr>
      </p:pic>
      <p:sp>
        <p:nvSpPr>
          <p:cNvPr id="5" name="TextBox 4">
            <a:extLst>
              <a:ext uri="{FF2B5EF4-FFF2-40B4-BE49-F238E27FC236}">
                <a16:creationId xmlns:a16="http://schemas.microsoft.com/office/drawing/2014/main" id="{A682E990-07FD-C941-A05A-E05DB88D3423}"/>
              </a:ext>
            </a:extLst>
          </p:cNvPr>
          <p:cNvSpPr txBox="1"/>
          <p:nvPr/>
        </p:nvSpPr>
        <p:spPr>
          <a:xfrm>
            <a:off x="385758" y="1843084"/>
            <a:ext cx="710088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n-lt"/>
              </a:rPr>
              <a:t>Global panel of leading scientists</a:t>
            </a:r>
          </a:p>
          <a:p>
            <a:pPr marL="342900" indent="-342900">
              <a:buFont typeface="Arial" panose="020B0604020202020204" pitchFamily="34" charset="0"/>
              <a:buChar char="•"/>
            </a:pPr>
            <a:r>
              <a:rPr lang="en-US" sz="2400" dirty="0">
                <a:latin typeface="+mn-lt"/>
              </a:rPr>
              <a:t>Supported by IAPAC, IAS and UNAIDS </a:t>
            </a:r>
          </a:p>
          <a:p>
            <a:pPr marL="342900" indent="-342900">
              <a:buFont typeface="Arial" panose="020B0604020202020204" pitchFamily="34" charset="0"/>
              <a:buChar char="•"/>
            </a:pPr>
            <a:r>
              <a:rPr lang="en-US" sz="2400" i="1" dirty="0">
                <a:latin typeface="+mn-lt"/>
              </a:rPr>
              <a:t>In consultation with HIV JUSTICE WORLDWIDE</a:t>
            </a:r>
          </a:p>
          <a:p>
            <a:pPr marL="342900" indent="-342900">
              <a:buFont typeface="Arial" panose="020B0604020202020204" pitchFamily="34" charset="0"/>
              <a:buChar char="•"/>
            </a:pPr>
            <a:r>
              <a:rPr lang="en-US" sz="2400" dirty="0">
                <a:latin typeface="+mn-lt"/>
              </a:rPr>
              <a:t>A key reference for clarifying important issues of HIV science in the context of criminal law</a:t>
            </a:r>
          </a:p>
          <a:p>
            <a:pPr marL="342900" indent="-342900">
              <a:buFont typeface="Arial" panose="020B0604020202020204" pitchFamily="34" charset="0"/>
              <a:buChar char="•"/>
            </a:pPr>
            <a:r>
              <a:rPr lang="en-US" sz="2400" dirty="0">
                <a:latin typeface="+mn-lt"/>
              </a:rPr>
              <a:t>Aimed at expert witnesses, but helpful for police, prosecutors, lawyers, judges, lawmakers and advocates </a:t>
            </a:r>
          </a:p>
          <a:p>
            <a:pPr marL="342900" indent="-342900">
              <a:buFont typeface="Arial" panose="020B0604020202020204" pitchFamily="34" charset="0"/>
              <a:buChar char="•"/>
            </a:pPr>
            <a:r>
              <a:rPr lang="en-US" sz="2400" dirty="0">
                <a:latin typeface="+mn-lt"/>
              </a:rPr>
              <a:t>To be published on Wednesday 25 July 2018 at 3.15pm in the Journal of the International AIDS Society (JIAS).</a:t>
            </a:r>
            <a:r>
              <a:rPr lang="en-GB" sz="2400" dirty="0">
                <a:latin typeface="+mn-lt"/>
              </a:rPr>
              <a:t> </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831048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432E0-22D8-0D47-AD86-BF0F1EE9E9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
        <p:nvSpPr>
          <p:cNvPr id="2" name="Rectangle 1">
            <a:extLst>
              <a:ext uri="{FF2B5EF4-FFF2-40B4-BE49-F238E27FC236}">
                <a16:creationId xmlns:a16="http://schemas.microsoft.com/office/drawing/2014/main" id="{A645B207-257C-0241-AF41-D06B12F15337}"/>
              </a:ext>
            </a:extLst>
          </p:cNvPr>
          <p:cNvSpPr/>
          <p:nvPr/>
        </p:nvSpPr>
        <p:spPr>
          <a:xfrm>
            <a:off x="510023" y="286808"/>
            <a:ext cx="5902450" cy="600164"/>
          </a:xfrm>
          <a:prstGeom prst="rect">
            <a:avLst/>
          </a:prstGeom>
        </p:spPr>
        <p:txBody>
          <a:bodyPr wrap="none">
            <a:spAutoFit/>
          </a:bodyPr>
          <a:lstStyle/>
          <a:p>
            <a:pPr lvl="0"/>
            <a:r>
              <a:rPr lang="en-US" sz="3300" b="1" spc="-113" dirty="0">
                <a:solidFill>
                  <a:srgbClr val="C60A40"/>
                </a:solidFill>
                <a:latin typeface="+mj-lt"/>
              </a:rPr>
              <a:t>Building an intersectional movement</a:t>
            </a:r>
          </a:p>
        </p:txBody>
      </p:sp>
      <p:pic>
        <p:nvPicPr>
          <p:cNvPr id="5" name="Picture 4">
            <a:extLst>
              <a:ext uri="{FF2B5EF4-FFF2-40B4-BE49-F238E27FC236}">
                <a16:creationId xmlns:a16="http://schemas.microsoft.com/office/drawing/2014/main" id="{AA5CE05C-88BD-6449-B729-801F7FDCB6D3}"/>
              </a:ext>
            </a:extLst>
          </p:cNvPr>
          <p:cNvPicPr>
            <a:picLocks noChangeAspect="1"/>
          </p:cNvPicPr>
          <p:nvPr/>
        </p:nvPicPr>
        <p:blipFill>
          <a:blip r:embed="rId4"/>
          <a:stretch>
            <a:fillRect/>
          </a:stretch>
        </p:blipFill>
        <p:spPr>
          <a:xfrm>
            <a:off x="2426676" y="3837934"/>
            <a:ext cx="4009619" cy="3020066"/>
          </a:xfrm>
          <a:prstGeom prst="rect">
            <a:avLst/>
          </a:prstGeom>
        </p:spPr>
      </p:pic>
      <p:pic>
        <p:nvPicPr>
          <p:cNvPr id="10" name="Picture 9">
            <a:extLst>
              <a:ext uri="{FF2B5EF4-FFF2-40B4-BE49-F238E27FC236}">
                <a16:creationId xmlns:a16="http://schemas.microsoft.com/office/drawing/2014/main" id="{24F866DD-A2A3-2840-827D-E654BFBB6D08}"/>
              </a:ext>
            </a:extLst>
          </p:cNvPr>
          <p:cNvPicPr>
            <a:picLocks noChangeAspect="1"/>
          </p:cNvPicPr>
          <p:nvPr/>
        </p:nvPicPr>
        <p:blipFill>
          <a:blip r:embed="rId5"/>
          <a:stretch>
            <a:fillRect/>
          </a:stretch>
        </p:blipFill>
        <p:spPr>
          <a:xfrm>
            <a:off x="4264001" y="1056720"/>
            <a:ext cx="4671408" cy="3514725"/>
          </a:xfrm>
          <a:prstGeom prst="rect">
            <a:avLst/>
          </a:prstGeom>
        </p:spPr>
      </p:pic>
      <p:pic>
        <p:nvPicPr>
          <p:cNvPr id="15" name="Picture 14">
            <a:extLst>
              <a:ext uri="{FF2B5EF4-FFF2-40B4-BE49-F238E27FC236}">
                <a16:creationId xmlns:a16="http://schemas.microsoft.com/office/drawing/2014/main" id="{F341357B-B3FF-5D4C-A09C-A045C7593750}"/>
              </a:ext>
            </a:extLst>
          </p:cNvPr>
          <p:cNvPicPr>
            <a:picLocks noChangeAspect="1"/>
          </p:cNvPicPr>
          <p:nvPr/>
        </p:nvPicPr>
        <p:blipFill>
          <a:blip r:embed="rId6"/>
          <a:stretch>
            <a:fillRect/>
          </a:stretch>
        </p:blipFill>
        <p:spPr>
          <a:xfrm>
            <a:off x="104182" y="1056720"/>
            <a:ext cx="4644989" cy="3514725"/>
          </a:xfrm>
          <a:prstGeom prst="rect">
            <a:avLst/>
          </a:prstGeom>
        </p:spPr>
      </p:pic>
    </p:spTree>
    <p:extLst>
      <p:ext uri="{BB962C8B-B14F-4D97-AF65-F5344CB8AC3E}">
        <p14:creationId xmlns:p14="http://schemas.microsoft.com/office/powerpoint/2010/main" val="136919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432E0-22D8-0D47-AD86-BF0F1EE9E9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
        <p:nvSpPr>
          <p:cNvPr id="2" name="Rectangle 1">
            <a:extLst>
              <a:ext uri="{FF2B5EF4-FFF2-40B4-BE49-F238E27FC236}">
                <a16:creationId xmlns:a16="http://schemas.microsoft.com/office/drawing/2014/main" id="{A645B207-257C-0241-AF41-D06B12F15337}"/>
              </a:ext>
            </a:extLst>
          </p:cNvPr>
          <p:cNvSpPr/>
          <p:nvPr/>
        </p:nvSpPr>
        <p:spPr>
          <a:xfrm>
            <a:off x="510023" y="286808"/>
            <a:ext cx="4380558" cy="600164"/>
          </a:xfrm>
          <a:prstGeom prst="rect">
            <a:avLst/>
          </a:prstGeom>
        </p:spPr>
        <p:txBody>
          <a:bodyPr wrap="none">
            <a:spAutoFit/>
          </a:bodyPr>
          <a:lstStyle/>
          <a:p>
            <a:pPr lvl="0"/>
            <a:r>
              <a:rPr lang="en-US" sz="3300" b="1" spc="-113" dirty="0">
                <a:solidFill>
                  <a:srgbClr val="C60A40"/>
                </a:solidFill>
                <a:latin typeface="+mj-lt"/>
              </a:rPr>
              <a:t>A (Not So) Simple Equation</a:t>
            </a:r>
          </a:p>
        </p:txBody>
      </p:sp>
      <p:sp>
        <p:nvSpPr>
          <p:cNvPr id="3" name="Plus 2">
            <a:extLst>
              <a:ext uri="{FF2B5EF4-FFF2-40B4-BE49-F238E27FC236}">
                <a16:creationId xmlns:a16="http://schemas.microsoft.com/office/drawing/2014/main" id="{3C7479D4-99E4-094A-99AC-C5144029DA6C}"/>
              </a:ext>
            </a:extLst>
          </p:cNvPr>
          <p:cNvSpPr/>
          <p:nvPr/>
        </p:nvSpPr>
        <p:spPr>
          <a:xfrm flipH="1">
            <a:off x="3960067" y="1721114"/>
            <a:ext cx="782956" cy="7143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qual 3">
            <a:extLst>
              <a:ext uri="{FF2B5EF4-FFF2-40B4-BE49-F238E27FC236}">
                <a16:creationId xmlns:a16="http://schemas.microsoft.com/office/drawing/2014/main" id="{E1DA2A69-A2C4-DC45-92D9-D948FC4A6E6A}"/>
              </a:ext>
            </a:extLst>
          </p:cNvPr>
          <p:cNvSpPr/>
          <p:nvPr/>
        </p:nvSpPr>
        <p:spPr>
          <a:xfrm>
            <a:off x="3903346" y="5257809"/>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lus 7">
            <a:extLst>
              <a:ext uri="{FF2B5EF4-FFF2-40B4-BE49-F238E27FC236}">
                <a16:creationId xmlns:a16="http://schemas.microsoft.com/office/drawing/2014/main" id="{9909AD94-A08F-FA46-8C4C-7538CC2A8D99}"/>
              </a:ext>
            </a:extLst>
          </p:cNvPr>
          <p:cNvSpPr/>
          <p:nvPr/>
        </p:nvSpPr>
        <p:spPr>
          <a:xfrm flipH="1">
            <a:off x="3960066" y="2900365"/>
            <a:ext cx="782956" cy="7143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8">
            <a:extLst>
              <a:ext uri="{FF2B5EF4-FFF2-40B4-BE49-F238E27FC236}">
                <a16:creationId xmlns:a16="http://schemas.microsoft.com/office/drawing/2014/main" id="{7CED83CA-8635-0441-A5B1-E788B0C00BBE}"/>
              </a:ext>
            </a:extLst>
          </p:cNvPr>
          <p:cNvSpPr/>
          <p:nvPr/>
        </p:nvSpPr>
        <p:spPr>
          <a:xfrm flipH="1">
            <a:off x="3960067" y="3943354"/>
            <a:ext cx="782956" cy="7143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FEB68E-1C35-0149-B3F6-BD17CAF9F307}"/>
              </a:ext>
            </a:extLst>
          </p:cNvPr>
          <p:cNvSpPr txBox="1"/>
          <p:nvPr/>
        </p:nvSpPr>
        <p:spPr>
          <a:xfrm>
            <a:off x="900113" y="1800230"/>
            <a:ext cx="2786065" cy="553998"/>
          </a:xfrm>
          <a:prstGeom prst="rect">
            <a:avLst/>
          </a:prstGeom>
          <a:noFill/>
        </p:spPr>
        <p:txBody>
          <a:bodyPr wrap="square" rtlCol="0">
            <a:spAutoFit/>
          </a:bodyPr>
          <a:lstStyle/>
          <a:p>
            <a:r>
              <a:rPr lang="en-US" sz="3000" dirty="0"/>
              <a:t>HUMAN RIGHTS</a:t>
            </a:r>
          </a:p>
        </p:txBody>
      </p:sp>
      <p:sp>
        <p:nvSpPr>
          <p:cNvPr id="13" name="Rectangle 12">
            <a:extLst>
              <a:ext uri="{FF2B5EF4-FFF2-40B4-BE49-F238E27FC236}">
                <a16:creationId xmlns:a16="http://schemas.microsoft.com/office/drawing/2014/main" id="{C273F6D8-2D83-9246-BDFF-E568BB860442}"/>
              </a:ext>
            </a:extLst>
          </p:cNvPr>
          <p:cNvSpPr/>
          <p:nvPr/>
        </p:nvSpPr>
        <p:spPr>
          <a:xfrm>
            <a:off x="5251597" y="1801291"/>
            <a:ext cx="1491114" cy="553998"/>
          </a:xfrm>
          <a:prstGeom prst="rect">
            <a:avLst/>
          </a:prstGeom>
        </p:spPr>
        <p:txBody>
          <a:bodyPr wrap="none">
            <a:spAutoFit/>
          </a:bodyPr>
          <a:lstStyle/>
          <a:p>
            <a:r>
              <a:rPr lang="en-US" sz="3000" dirty="0"/>
              <a:t>SCIENCE</a:t>
            </a:r>
          </a:p>
        </p:txBody>
      </p:sp>
      <p:sp>
        <p:nvSpPr>
          <p:cNvPr id="14" name="Rectangle 13">
            <a:extLst>
              <a:ext uri="{FF2B5EF4-FFF2-40B4-BE49-F238E27FC236}">
                <a16:creationId xmlns:a16="http://schemas.microsoft.com/office/drawing/2014/main" id="{E03E79B4-A8A6-334D-8E52-DE85DC754D5C}"/>
              </a:ext>
            </a:extLst>
          </p:cNvPr>
          <p:cNvSpPr/>
          <p:nvPr/>
        </p:nvSpPr>
        <p:spPr>
          <a:xfrm>
            <a:off x="900114" y="2973949"/>
            <a:ext cx="3046094" cy="553998"/>
          </a:xfrm>
          <a:prstGeom prst="rect">
            <a:avLst/>
          </a:prstGeom>
        </p:spPr>
        <p:txBody>
          <a:bodyPr wrap="square">
            <a:spAutoFit/>
          </a:bodyPr>
          <a:lstStyle/>
          <a:p>
            <a:r>
              <a:rPr lang="en-US" sz="3000" dirty="0"/>
              <a:t>COMMUNITIES</a:t>
            </a:r>
          </a:p>
        </p:txBody>
      </p:sp>
      <p:sp>
        <p:nvSpPr>
          <p:cNvPr id="15" name="Rectangle 14">
            <a:extLst>
              <a:ext uri="{FF2B5EF4-FFF2-40B4-BE49-F238E27FC236}">
                <a16:creationId xmlns:a16="http://schemas.microsoft.com/office/drawing/2014/main" id="{1AAC61F7-E6FD-3543-B992-E592CB4CA117}"/>
              </a:ext>
            </a:extLst>
          </p:cNvPr>
          <p:cNvSpPr/>
          <p:nvPr/>
        </p:nvSpPr>
        <p:spPr>
          <a:xfrm>
            <a:off x="5194440" y="2958580"/>
            <a:ext cx="3317255" cy="553998"/>
          </a:xfrm>
          <a:prstGeom prst="rect">
            <a:avLst/>
          </a:prstGeom>
        </p:spPr>
        <p:txBody>
          <a:bodyPr wrap="none">
            <a:spAutoFit/>
          </a:bodyPr>
          <a:lstStyle/>
          <a:p>
            <a:r>
              <a:rPr lang="en-US" sz="3000" dirty="0"/>
              <a:t>INTERSECTIONALITY</a:t>
            </a:r>
          </a:p>
        </p:txBody>
      </p:sp>
      <p:sp>
        <p:nvSpPr>
          <p:cNvPr id="16" name="Rectangle 15">
            <a:extLst>
              <a:ext uri="{FF2B5EF4-FFF2-40B4-BE49-F238E27FC236}">
                <a16:creationId xmlns:a16="http://schemas.microsoft.com/office/drawing/2014/main" id="{4BB2CA09-90B7-0E41-BFF3-E97A15AE7B13}"/>
              </a:ext>
            </a:extLst>
          </p:cNvPr>
          <p:cNvSpPr/>
          <p:nvPr/>
        </p:nvSpPr>
        <p:spPr>
          <a:xfrm>
            <a:off x="5265879" y="4073013"/>
            <a:ext cx="1680268" cy="553998"/>
          </a:xfrm>
          <a:prstGeom prst="rect">
            <a:avLst/>
          </a:prstGeom>
        </p:spPr>
        <p:txBody>
          <a:bodyPr wrap="none">
            <a:spAutoFit/>
          </a:bodyPr>
          <a:lstStyle/>
          <a:p>
            <a:r>
              <a:rPr lang="en-US" sz="3000" dirty="0"/>
              <a:t>FUNDING</a:t>
            </a:r>
          </a:p>
        </p:txBody>
      </p:sp>
      <p:sp>
        <p:nvSpPr>
          <p:cNvPr id="17" name="Rectangle 16">
            <a:extLst>
              <a:ext uri="{FF2B5EF4-FFF2-40B4-BE49-F238E27FC236}">
                <a16:creationId xmlns:a16="http://schemas.microsoft.com/office/drawing/2014/main" id="{243BDE85-DBD1-1541-AFA6-56CF4946EB90}"/>
              </a:ext>
            </a:extLst>
          </p:cNvPr>
          <p:cNvSpPr/>
          <p:nvPr/>
        </p:nvSpPr>
        <p:spPr>
          <a:xfrm>
            <a:off x="736728" y="4087301"/>
            <a:ext cx="2783326" cy="553998"/>
          </a:xfrm>
          <a:prstGeom prst="rect">
            <a:avLst/>
          </a:prstGeom>
        </p:spPr>
        <p:txBody>
          <a:bodyPr wrap="none">
            <a:spAutoFit/>
          </a:bodyPr>
          <a:lstStyle/>
          <a:p>
            <a:r>
              <a:rPr lang="en-US" sz="3000" dirty="0"/>
              <a:t>CO-ORDINATION</a:t>
            </a:r>
          </a:p>
        </p:txBody>
      </p:sp>
    </p:spTree>
    <p:extLst>
      <p:ext uri="{BB962C8B-B14F-4D97-AF65-F5344CB8AC3E}">
        <p14:creationId xmlns:p14="http://schemas.microsoft.com/office/powerpoint/2010/main" val="348767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432E0-22D8-0D47-AD86-BF0F1EE9E9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
        <p:nvSpPr>
          <p:cNvPr id="2" name="Rectangle 1">
            <a:extLst>
              <a:ext uri="{FF2B5EF4-FFF2-40B4-BE49-F238E27FC236}">
                <a16:creationId xmlns:a16="http://schemas.microsoft.com/office/drawing/2014/main" id="{A645B207-257C-0241-AF41-D06B12F15337}"/>
              </a:ext>
            </a:extLst>
          </p:cNvPr>
          <p:cNvSpPr/>
          <p:nvPr/>
        </p:nvSpPr>
        <p:spPr>
          <a:xfrm>
            <a:off x="510023" y="286808"/>
            <a:ext cx="4380558" cy="600164"/>
          </a:xfrm>
          <a:prstGeom prst="rect">
            <a:avLst/>
          </a:prstGeom>
        </p:spPr>
        <p:txBody>
          <a:bodyPr wrap="none">
            <a:spAutoFit/>
          </a:bodyPr>
          <a:lstStyle/>
          <a:p>
            <a:pPr lvl="0"/>
            <a:r>
              <a:rPr lang="en-US" sz="3300" b="1" spc="-113" dirty="0">
                <a:solidFill>
                  <a:srgbClr val="C60A40"/>
                </a:solidFill>
                <a:latin typeface="+mj-lt"/>
              </a:rPr>
              <a:t>A (Not So) Simple Equation</a:t>
            </a:r>
          </a:p>
        </p:txBody>
      </p:sp>
      <p:pic>
        <p:nvPicPr>
          <p:cNvPr id="20" name="Picture 19">
            <a:extLst>
              <a:ext uri="{FF2B5EF4-FFF2-40B4-BE49-F238E27FC236}">
                <a16:creationId xmlns:a16="http://schemas.microsoft.com/office/drawing/2014/main" id="{1E289D80-6F12-E846-BD30-B6CFBB8FA6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12109" y="2173841"/>
            <a:ext cx="5801416" cy="2298145"/>
          </a:xfrm>
          <a:prstGeom prst="rect">
            <a:avLst/>
          </a:prstGeom>
        </p:spPr>
      </p:pic>
      <p:sp>
        <p:nvSpPr>
          <p:cNvPr id="5" name="TextBox 4">
            <a:extLst>
              <a:ext uri="{FF2B5EF4-FFF2-40B4-BE49-F238E27FC236}">
                <a16:creationId xmlns:a16="http://schemas.microsoft.com/office/drawing/2014/main" id="{B5052CAC-952B-9D4C-A20D-9BF98ACB2413}"/>
              </a:ext>
            </a:extLst>
          </p:cNvPr>
          <p:cNvSpPr txBox="1"/>
          <p:nvPr/>
        </p:nvSpPr>
        <p:spPr>
          <a:xfrm>
            <a:off x="1612110" y="4957763"/>
            <a:ext cx="5801416" cy="584775"/>
          </a:xfrm>
          <a:prstGeom prst="rect">
            <a:avLst/>
          </a:prstGeom>
          <a:noFill/>
        </p:spPr>
        <p:txBody>
          <a:bodyPr wrap="square" rtlCol="0">
            <a:spAutoFit/>
          </a:bodyPr>
          <a:lstStyle/>
          <a:p>
            <a:pPr algn="ctr"/>
            <a:r>
              <a:rPr lang="en-US" sz="3200" i="1" dirty="0" err="1"/>
              <a:t>www.hivjusticeworldwide.org</a:t>
            </a:r>
            <a:endParaRPr lang="en-US" sz="3200" i="1" dirty="0"/>
          </a:p>
        </p:txBody>
      </p:sp>
    </p:spTree>
    <p:extLst>
      <p:ext uri="{BB962C8B-B14F-4D97-AF65-F5344CB8AC3E}">
        <p14:creationId xmlns:p14="http://schemas.microsoft.com/office/powerpoint/2010/main" val="413649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2B42-34D2-4CF7-AAA2-4C593C7F7B00}"/>
              </a:ext>
            </a:extLst>
          </p:cNvPr>
          <p:cNvSpPr>
            <a:spLocks noGrp="1"/>
          </p:cNvSpPr>
          <p:nvPr>
            <p:ph type="title"/>
          </p:nvPr>
        </p:nvSpPr>
        <p:spPr/>
        <p:txBody>
          <a:bodyPr/>
          <a:lstStyle/>
          <a:p>
            <a:r>
              <a:rPr lang="en-AU" dirty="0"/>
              <a:t>   </a:t>
            </a:r>
          </a:p>
        </p:txBody>
      </p:sp>
      <p:sp>
        <p:nvSpPr>
          <p:cNvPr id="3" name="Content Placeholder 2">
            <a:extLst>
              <a:ext uri="{FF2B5EF4-FFF2-40B4-BE49-F238E27FC236}">
                <a16:creationId xmlns:a16="http://schemas.microsoft.com/office/drawing/2014/main" id="{170440FE-F167-4062-B535-946832EA7DE3}"/>
              </a:ext>
            </a:extLst>
          </p:cNvPr>
          <p:cNvSpPr>
            <a:spLocks noGrp="1"/>
          </p:cNvSpPr>
          <p:nvPr>
            <p:ph idx="1"/>
          </p:nvPr>
        </p:nvSpPr>
        <p:spPr>
          <a:xfrm>
            <a:off x="628650" y="582601"/>
            <a:ext cx="7886700" cy="4351338"/>
          </a:xfrm>
        </p:spPr>
        <p:txBody>
          <a:bodyPr>
            <a:normAutofit/>
          </a:bodyPr>
          <a:lstStyle/>
          <a:p>
            <a:pPr marL="0" indent="0" algn="ctr">
              <a:buNone/>
            </a:pPr>
            <a:r>
              <a:rPr lang="en-AU" sz="3300" b="1" dirty="0">
                <a:solidFill>
                  <a:srgbClr val="C00000"/>
                </a:solidFill>
                <a:latin typeface="+mj-lt"/>
              </a:rPr>
              <a:t>Conflict of interest statement</a:t>
            </a:r>
            <a:r>
              <a:rPr lang="en-AU" sz="4050" dirty="0"/>
              <a:t>			</a:t>
            </a:r>
          </a:p>
          <a:p>
            <a:pPr marL="0" indent="0" algn="ctr">
              <a:buNone/>
            </a:pPr>
            <a:endParaRPr lang="en-AU" sz="2000" dirty="0"/>
          </a:p>
          <a:p>
            <a:pPr marL="0" indent="0" algn="ctr">
              <a:buNone/>
            </a:pPr>
            <a:endParaRPr lang="en-AU" sz="2000" dirty="0"/>
          </a:p>
          <a:p>
            <a:pPr marL="0" indent="0" algn="ctr">
              <a:buNone/>
            </a:pPr>
            <a:endParaRPr lang="en-AU" sz="2000" dirty="0"/>
          </a:p>
          <a:p>
            <a:pPr marL="0" indent="0" algn="ctr">
              <a:buNone/>
            </a:pPr>
            <a:endParaRPr lang="en-AU" sz="2000" dirty="0"/>
          </a:p>
          <a:p>
            <a:pPr marL="0" indent="0" algn="ctr">
              <a:buNone/>
            </a:pPr>
            <a:r>
              <a:rPr lang="en-AU" sz="2000" dirty="0"/>
              <a:t>None</a:t>
            </a:r>
          </a:p>
        </p:txBody>
      </p:sp>
    </p:spTree>
    <p:extLst>
      <p:ext uri="{BB962C8B-B14F-4D97-AF65-F5344CB8AC3E}">
        <p14:creationId xmlns:p14="http://schemas.microsoft.com/office/powerpoint/2010/main" val="3725085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p:cNvSpPr>
            <a:spLocks noGrp="1"/>
          </p:cNvSpPr>
          <p:nvPr>
            <p:ph idx="1"/>
          </p:nvPr>
        </p:nvSpPr>
        <p:spPr>
          <a:xfrm>
            <a:off x="1414463" y="2114550"/>
            <a:ext cx="6315075" cy="3314700"/>
          </a:xfrm>
        </p:spPr>
        <p:txBody>
          <a:bodyPr/>
          <a:lstStyle/>
          <a:p>
            <a:pPr lvl="1"/>
            <a:endParaRPr lang="en-GB" sz="2250" dirty="0">
              <a:latin typeface="Arial" charset="0"/>
            </a:endParaRPr>
          </a:p>
          <a:p>
            <a:endParaRPr lang="en-GB" sz="1950" dirty="0">
              <a:latin typeface="Arial" charset="0"/>
            </a:endParaRPr>
          </a:p>
          <a:p>
            <a:endParaRPr lang="en-GB" sz="1950" dirty="0">
              <a:latin typeface="Arial" charset="0"/>
            </a:endParaRPr>
          </a:p>
          <a:p>
            <a:endParaRPr lang="en-GB" sz="1950" dirty="0">
              <a:latin typeface="Arial" charset="0"/>
            </a:endParaRPr>
          </a:p>
          <a:p>
            <a:endParaRPr lang="en-GB" sz="1950" dirty="0">
              <a:latin typeface="Arial" charset="0"/>
            </a:endParaRPr>
          </a:p>
          <a:p>
            <a:endParaRPr lang="en-GB" sz="1950" dirty="0">
              <a:latin typeface="Arial" charset="0"/>
            </a:endParaRPr>
          </a:p>
        </p:txBody>
      </p:sp>
      <p:pic>
        <p:nvPicPr>
          <p:cNvPr id="2" name="Picture 6" descr="Screen Shot 2012-07-15 at 16.54.35.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279027"/>
            <a:ext cx="3393377"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5CC1EABC-F59D-1E40-9C2C-A7537E71F57B}"/>
              </a:ext>
            </a:extLst>
          </p:cNvPr>
          <p:cNvSpPr txBox="1"/>
          <p:nvPr/>
        </p:nvSpPr>
        <p:spPr>
          <a:xfrm>
            <a:off x="685800" y="1468048"/>
            <a:ext cx="7043738" cy="5262979"/>
          </a:xfrm>
          <a:prstGeom prst="rect">
            <a:avLst/>
          </a:prstGeom>
          <a:noFill/>
        </p:spPr>
        <p:txBody>
          <a:bodyPr wrap="square" rtlCol="0">
            <a:spAutoFit/>
          </a:bodyPr>
          <a:lstStyle/>
          <a:p>
            <a:r>
              <a:rPr lang="en-US" sz="2400" dirty="0">
                <a:latin typeface="+mn-lt"/>
              </a:rPr>
              <a:t>“In much of the world it is a crime to expose another person to HIV or to transmit it, especially through sex.  Fundamentally unjust, morally harmful, and virtually impossible to enforce with any semblance of fairness, such laws impose regimes of surveillance and punishment on sexually active people living with HIV, not only in their intimate relations and reproductive and maternal lives, but also in their attempts to earn a living.”</a:t>
            </a:r>
          </a:p>
          <a:p>
            <a:endParaRPr lang="en-US" sz="2400" dirty="0">
              <a:latin typeface="+mn-lt"/>
            </a:endParaRPr>
          </a:p>
          <a:p>
            <a:r>
              <a:rPr lang="en-US" sz="2400" i="1" dirty="0">
                <a:latin typeface="+mn-lt"/>
              </a:rPr>
              <a:t>HIV and the Law: Rights, Risks and Health, July 2012</a:t>
            </a:r>
          </a:p>
          <a:p>
            <a:endParaRPr lang="en-US" sz="2400" dirty="0">
              <a:latin typeface="+mn-lt"/>
            </a:endParaRPr>
          </a:p>
          <a:p>
            <a:endParaRPr lang="en-US" sz="2400" dirty="0">
              <a:latin typeface="+mn-lt"/>
            </a:endParaRPr>
          </a:p>
          <a:p>
            <a:pPr algn="r"/>
            <a:r>
              <a:rPr lang="en-US" sz="1600" i="1" dirty="0" err="1">
                <a:latin typeface="+mn-lt"/>
              </a:rPr>
              <a:t>www.hivlawcommission.org</a:t>
            </a:r>
            <a:endParaRPr lang="en-US" sz="1600" i="1" dirty="0">
              <a:latin typeface="+mn-lt"/>
            </a:endParaRPr>
          </a:p>
        </p:txBody>
      </p:sp>
      <p:pic>
        <p:nvPicPr>
          <p:cNvPr id="8" name="Picture 7">
            <a:extLst>
              <a:ext uri="{FF2B5EF4-FFF2-40B4-BE49-F238E27FC236}">
                <a16:creationId xmlns:a16="http://schemas.microsoft.com/office/drawing/2014/main" id="{C9E4E2E5-EB26-8E49-8C37-C32B6DB7513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18327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438150"/>
            <a:ext cx="7524749" cy="590550"/>
          </a:xfrm>
        </p:spPr>
        <p:txBody>
          <a:bodyPr>
            <a:noAutofit/>
          </a:bodyPr>
          <a:lstStyle/>
          <a:p>
            <a:r>
              <a:rPr lang="en-US" sz="3300" b="1" dirty="0">
                <a:solidFill>
                  <a:srgbClr val="C00000"/>
                </a:solidFill>
              </a:rPr>
              <a:t>What is the impact of ‘HIV criminalisation’?</a:t>
            </a:r>
          </a:p>
        </p:txBody>
      </p:sp>
      <p:sp>
        <p:nvSpPr>
          <p:cNvPr id="3" name="Content Placeholder 2"/>
          <p:cNvSpPr>
            <a:spLocks noGrp="1"/>
          </p:cNvSpPr>
          <p:nvPr>
            <p:ph idx="1"/>
          </p:nvPr>
        </p:nvSpPr>
        <p:spPr>
          <a:xfrm>
            <a:off x="701766" y="1358900"/>
            <a:ext cx="8161246" cy="5245100"/>
          </a:xfrm>
        </p:spPr>
        <p:txBody>
          <a:bodyPr>
            <a:normAutofit fontScale="92500"/>
          </a:bodyPr>
          <a:lstStyle/>
          <a:p>
            <a:r>
              <a:rPr lang="en-US" dirty="0"/>
              <a:t>Overly-broad HIV-specific criminal laws and/or unjust application of general criminal or similar laws to people living with HIV based solely on HIV-positive status</a:t>
            </a:r>
          </a:p>
          <a:p>
            <a:r>
              <a:rPr lang="en-US" dirty="0"/>
              <a:t>Growing global phenomenon </a:t>
            </a:r>
          </a:p>
          <a:p>
            <a:pPr lvl="1"/>
            <a:r>
              <a:rPr lang="en-GB" dirty="0"/>
              <a:t>Increasingly recognised as an important public health and human rights issue</a:t>
            </a:r>
          </a:p>
          <a:p>
            <a:pPr lvl="1"/>
            <a:r>
              <a:rPr lang="en-GB" dirty="0"/>
              <a:t>Selective and arbitrary prosecutions</a:t>
            </a:r>
          </a:p>
          <a:p>
            <a:pPr lvl="1"/>
            <a:r>
              <a:rPr lang="en-GB" dirty="0"/>
              <a:t>D</a:t>
            </a:r>
            <a:r>
              <a:rPr lang="en-US" dirty="0"/>
              <a:t>isproportionate impact on women and key populations</a:t>
            </a:r>
            <a:endParaRPr lang="en-GB" dirty="0"/>
          </a:p>
          <a:p>
            <a:pPr lvl="1"/>
            <a:r>
              <a:rPr lang="en-GB" dirty="0"/>
              <a:t>Can be used for threats, abuse and retaliation</a:t>
            </a:r>
          </a:p>
          <a:p>
            <a:pPr lvl="1"/>
            <a:r>
              <a:rPr lang="en-GB" dirty="0"/>
              <a:t>Improper and insensitive police investigations</a:t>
            </a:r>
          </a:p>
          <a:p>
            <a:pPr lvl="1"/>
            <a:r>
              <a:rPr lang="en-GB" dirty="0"/>
              <a:t>Limited access to competent defence lawyers</a:t>
            </a:r>
          </a:p>
          <a:p>
            <a:pPr lvl="1"/>
            <a:r>
              <a:rPr lang="en-GB" dirty="0"/>
              <a:t>Disproportionate sentencing</a:t>
            </a:r>
          </a:p>
          <a:p>
            <a:pPr lvl="1"/>
            <a:r>
              <a:rPr lang="en-GB" dirty="0"/>
              <a:t>Stigmatising media reporting</a:t>
            </a:r>
          </a:p>
          <a:p>
            <a:pPr lvl="1"/>
            <a:r>
              <a:rPr lang="en-GB" dirty="0"/>
              <a:t>A barrier to HIV prevention, treatment and care</a:t>
            </a:r>
          </a:p>
          <a:p>
            <a:endParaRPr lang="en-GB" dirty="0"/>
          </a:p>
          <a:p>
            <a:endParaRPr lang="en-GB" dirty="0"/>
          </a:p>
          <a:p>
            <a:endParaRPr lang="en-GB"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7F20BB21-428C-3B4C-9A7B-3703DB66CF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95469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5044" y="372106"/>
            <a:ext cx="6262611" cy="6206494"/>
          </a:xfrm>
          <a:ln w="57150">
            <a:solidFill>
              <a:schemeClr val="accent1">
                <a:lumMod val="75000"/>
              </a:schemeClr>
            </a:solidFill>
          </a:ln>
        </p:spPr>
      </p:pic>
      <p:pic>
        <p:nvPicPr>
          <p:cNvPr id="7" name="Picture 6">
            <a:extLst>
              <a:ext uri="{FF2B5EF4-FFF2-40B4-BE49-F238E27FC236}">
                <a16:creationId xmlns:a16="http://schemas.microsoft.com/office/drawing/2014/main" id="{4A524D8E-18D4-B64A-B3AA-522F58B75E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Tree>
    <p:extLst>
      <p:ext uri="{BB962C8B-B14F-4D97-AF65-F5344CB8AC3E}">
        <p14:creationId xmlns:p14="http://schemas.microsoft.com/office/powerpoint/2010/main" val="92052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CFA97-949D-8D4B-9D32-2077F64F8D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0638"/>
            <a:ext cx="9144000" cy="4962525"/>
          </a:xfrm>
          <a:prstGeom prst="rect">
            <a:avLst/>
          </a:prstGeom>
        </p:spPr>
      </p:pic>
      <p:sp>
        <p:nvSpPr>
          <p:cNvPr id="2" name="TextBox 1">
            <a:extLst>
              <a:ext uri="{FF2B5EF4-FFF2-40B4-BE49-F238E27FC236}">
                <a16:creationId xmlns:a16="http://schemas.microsoft.com/office/drawing/2014/main" id="{C706FDC5-CA61-4446-8AB8-821DCAE377EB}"/>
              </a:ext>
            </a:extLst>
          </p:cNvPr>
          <p:cNvSpPr txBox="1"/>
          <p:nvPr/>
        </p:nvSpPr>
        <p:spPr>
          <a:xfrm>
            <a:off x="400042" y="5643569"/>
            <a:ext cx="8486781" cy="830997"/>
          </a:xfrm>
          <a:prstGeom prst="rect">
            <a:avLst/>
          </a:prstGeom>
          <a:noFill/>
        </p:spPr>
        <p:txBody>
          <a:bodyPr wrap="square" rtlCol="0">
            <a:spAutoFit/>
          </a:bodyPr>
          <a:lstStyle/>
          <a:p>
            <a:r>
              <a:rPr lang="en-US" sz="1600" dirty="0">
                <a:latin typeface="+mn-lt"/>
              </a:rPr>
              <a:t>Data correct as of 1st July 2018 </a:t>
            </a:r>
          </a:p>
          <a:p>
            <a:r>
              <a:rPr lang="en-US" sz="1600" dirty="0">
                <a:latin typeface="+mn-lt"/>
              </a:rPr>
              <a:t>Source: Bernard EJ and Cameron S. </a:t>
            </a:r>
            <a:r>
              <a:rPr lang="en-US" sz="1600" i="1" dirty="0">
                <a:latin typeface="+mn-lt"/>
              </a:rPr>
              <a:t>Global trends in HIV criminalisation: Overview, analysis and country ranking. </a:t>
            </a:r>
            <a:r>
              <a:rPr lang="en-US" sz="1600" dirty="0">
                <a:latin typeface="+mn-lt"/>
              </a:rPr>
              <a:t>TUPED512</a:t>
            </a:r>
          </a:p>
        </p:txBody>
      </p:sp>
    </p:spTree>
    <p:extLst>
      <p:ext uri="{BB962C8B-B14F-4D97-AF65-F5344CB8AC3E}">
        <p14:creationId xmlns:p14="http://schemas.microsoft.com/office/powerpoint/2010/main" val="2552439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2290C-75FB-0146-B91F-A8E8592F73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4762"/>
            <a:ext cx="9144000" cy="4962525"/>
          </a:xfrm>
          <a:prstGeom prst="rect">
            <a:avLst/>
          </a:prstGeom>
        </p:spPr>
      </p:pic>
      <p:sp>
        <p:nvSpPr>
          <p:cNvPr id="2" name="Rectangle 1">
            <a:extLst>
              <a:ext uri="{FF2B5EF4-FFF2-40B4-BE49-F238E27FC236}">
                <a16:creationId xmlns:a16="http://schemas.microsoft.com/office/drawing/2014/main" id="{34654509-EE41-FF44-8FD9-A6CBA80F5FBD}"/>
              </a:ext>
            </a:extLst>
          </p:cNvPr>
          <p:cNvSpPr/>
          <p:nvPr/>
        </p:nvSpPr>
        <p:spPr>
          <a:xfrm>
            <a:off x="671500" y="5672060"/>
            <a:ext cx="7872419" cy="830997"/>
          </a:xfrm>
          <a:prstGeom prst="rect">
            <a:avLst/>
          </a:prstGeom>
        </p:spPr>
        <p:txBody>
          <a:bodyPr wrap="square">
            <a:spAutoFit/>
          </a:bodyPr>
          <a:lstStyle/>
          <a:p>
            <a:pPr lvl="0"/>
            <a:r>
              <a:rPr lang="en-US" sz="1600" dirty="0">
                <a:solidFill>
                  <a:prstClr val="black"/>
                </a:solidFill>
                <a:latin typeface="Calibri" panose="020F0502020204030204"/>
              </a:rPr>
              <a:t>Data correct as of 1st July 2018 </a:t>
            </a:r>
          </a:p>
          <a:p>
            <a:pPr lvl="0"/>
            <a:r>
              <a:rPr lang="en-US" sz="1600" dirty="0">
                <a:solidFill>
                  <a:prstClr val="black"/>
                </a:solidFill>
                <a:latin typeface="Calibri" panose="020F0502020204030204"/>
              </a:rPr>
              <a:t>Source: Bernard EJ and Cameron S. </a:t>
            </a:r>
            <a:r>
              <a:rPr lang="en-US" sz="1600" i="1" dirty="0">
                <a:solidFill>
                  <a:prstClr val="black"/>
                </a:solidFill>
                <a:latin typeface="Calibri" panose="020F0502020204030204"/>
              </a:rPr>
              <a:t>Global trends in HIV criminalisation: Overview, analysis and country ranking. </a:t>
            </a:r>
            <a:r>
              <a:rPr lang="en-US" sz="1600" dirty="0">
                <a:solidFill>
                  <a:prstClr val="black"/>
                </a:solidFill>
                <a:latin typeface="Calibri" panose="020F0502020204030204"/>
              </a:rPr>
              <a:t>TUPED512</a:t>
            </a:r>
          </a:p>
        </p:txBody>
      </p:sp>
    </p:spTree>
    <p:extLst>
      <p:ext uri="{BB962C8B-B14F-4D97-AF65-F5344CB8AC3E}">
        <p14:creationId xmlns:p14="http://schemas.microsoft.com/office/powerpoint/2010/main" val="184867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1430"/>
            <a:ext cx="6680200" cy="5283201"/>
          </a:xfrm>
        </p:spPr>
        <p:txBody>
          <a:bodyPr>
            <a:noAutofit/>
          </a:bodyPr>
          <a:lstStyle/>
          <a:p>
            <a:pPr marL="0" indent="0">
              <a:lnSpc>
                <a:spcPct val="100000"/>
              </a:lnSpc>
              <a:buNone/>
            </a:pPr>
            <a:r>
              <a:rPr lang="en-AU" sz="4000" dirty="0"/>
              <a:t>Too many people living with HIV are being convicted of ‘crimes’ contrary to international guidelines on HIV and human rights as well as contrary to scientific evidence, medical evidence and best public health advice.</a:t>
            </a:r>
            <a:endParaRPr lang="en-GB" sz="4000" dirty="0"/>
          </a:p>
        </p:txBody>
      </p:sp>
      <p:pic>
        <p:nvPicPr>
          <p:cNvPr id="6" name="Picture 5">
            <a:extLst>
              <a:ext uri="{FF2B5EF4-FFF2-40B4-BE49-F238E27FC236}">
                <a16:creationId xmlns:a16="http://schemas.microsoft.com/office/drawing/2014/main" id="{1B578A99-81AF-1D4B-A045-1C205103A4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sp>
        <p:nvSpPr>
          <p:cNvPr id="5" name="TextBox 4">
            <a:extLst>
              <a:ext uri="{FF2B5EF4-FFF2-40B4-BE49-F238E27FC236}">
                <a16:creationId xmlns:a16="http://schemas.microsoft.com/office/drawing/2014/main" id="{13F65128-6E49-7C42-9C37-DB21A9616354}"/>
              </a:ext>
            </a:extLst>
          </p:cNvPr>
          <p:cNvSpPr txBox="1"/>
          <p:nvPr/>
        </p:nvSpPr>
        <p:spPr>
          <a:xfrm>
            <a:off x="838199" y="270507"/>
            <a:ext cx="6777893" cy="600164"/>
          </a:xfrm>
          <a:prstGeom prst="rect">
            <a:avLst/>
          </a:prstGeom>
          <a:noFill/>
        </p:spPr>
        <p:txBody>
          <a:bodyPr wrap="square" rtlCol="0">
            <a:spAutoFit/>
          </a:bodyPr>
          <a:lstStyle/>
          <a:p>
            <a:r>
              <a:rPr lang="en-US" sz="3300" b="1" dirty="0">
                <a:solidFill>
                  <a:srgbClr val="C00000"/>
                </a:solidFill>
                <a:latin typeface="+mj-lt"/>
                <a:ea typeface="+mj-ea"/>
                <a:cs typeface="+mj-cs"/>
              </a:rPr>
              <a:t>What is ‘HIV criminalisation’?</a:t>
            </a:r>
            <a:endParaRPr lang="en-US" sz="3300" dirty="0">
              <a:latin typeface="+mj-lt"/>
            </a:endParaRPr>
          </a:p>
        </p:txBody>
      </p:sp>
    </p:spTree>
    <p:extLst>
      <p:ext uri="{BB962C8B-B14F-4D97-AF65-F5344CB8AC3E}">
        <p14:creationId xmlns:p14="http://schemas.microsoft.com/office/powerpoint/2010/main" val="25842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374AC-4425-4640-B337-01863805A329}"/>
              </a:ext>
            </a:extLst>
          </p:cNvPr>
          <p:cNvSpPr txBox="1"/>
          <p:nvPr/>
        </p:nvSpPr>
        <p:spPr>
          <a:xfrm>
            <a:off x="544682" y="1276516"/>
            <a:ext cx="4402456" cy="7294305"/>
          </a:xfrm>
          <a:prstGeom prst="rect">
            <a:avLst/>
          </a:prstGeom>
          <a:noFill/>
        </p:spPr>
        <p:txBody>
          <a:bodyPr wrap="square" rtlCol="0">
            <a:spAutoFit/>
          </a:bodyPr>
          <a:lstStyle/>
          <a:p>
            <a:pPr marL="214313" indent="-214313">
              <a:buFont typeface="Arial"/>
              <a:buChar char="•"/>
            </a:pPr>
            <a:r>
              <a:rPr lang="en-US" dirty="0">
                <a:latin typeface="+mn-lt"/>
              </a:rPr>
              <a:t>Restrict the use, if any, of criminal law in the context of HIV, </a:t>
            </a:r>
            <a:r>
              <a:rPr lang="en-US" i="1" dirty="0">
                <a:latin typeface="+mn-lt"/>
              </a:rPr>
              <a:t>ideally to intentional transmission only</a:t>
            </a:r>
            <a:r>
              <a:rPr lang="en-US" dirty="0">
                <a:latin typeface="+mn-lt"/>
              </a:rPr>
              <a:t>.</a:t>
            </a:r>
          </a:p>
          <a:p>
            <a:pPr marL="214313" indent="-214313">
              <a:buFont typeface="Arial"/>
              <a:buChar char="•"/>
            </a:pPr>
            <a:r>
              <a:rPr lang="en-US" dirty="0">
                <a:latin typeface="+mn-lt"/>
              </a:rPr>
              <a:t>Where it is used, criminal justice principles (including key criminal law principles of legality, foreseeability, intent, causality, proportionality and proof) should be upheld.</a:t>
            </a:r>
          </a:p>
          <a:p>
            <a:pPr marL="214313" indent="-214313">
              <a:buFont typeface="Arial"/>
              <a:buChar char="•"/>
            </a:pPr>
            <a:r>
              <a:rPr lang="en-US" dirty="0">
                <a:latin typeface="+mn-lt"/>
              </a:rPr>
              <a:t>Best available scientific and medical evidence should guide any use of criminal law.</a:t>
            </a:r>
          </a:p>
          <a:p>
            <a:pPr marL="214313" indent="-214313">
              <a:buFont typeface="Arial"/>
              <a:buChar char="•"/>
            </a:pPr>
            <a:r>
              <a:rPr lang="en-US" dirty="0">
                <a:latin typeface="+mn-lt"/>
              </a:rPr>
              <a:t>Treat like harms alike, with proportionate penalties.</a:t>
            </a:r>
          </a:p>
          <a:p>
            <a:pPr marL="214313" indent="-214313">
              <a:buFont typeface="Arial"/>
              <a:buChar char="•"/>
            </a:pPr>
            <a:r>
              <a:rPr lang="en-US" dirty="0">
                <a:latin typeface="+mn-lt"/>
              </a:rPr>
              <a:t>Condoms </a:t>
            </a:r>
            <a:r>
              <a:rPr lang="en-US" b="1" dirty="0">
                <a:latin typeface="+mn-lt"/>
              </a:rPr>
              <a:t>or</a:t>
            </a:r>
            <a:r>
              <a:rPr lang="en-US" dirty="0">
                <a:latin typeface="+mn-lt"/>
              </a:rPr>
              <a:t> low viral load = no significant risk; shows no intent to harm.</a:t>
            </a:r>
          </a:p>
          <a:p>
            <a:pPr marL="214313" indent="-214313">
              <a:buFont typeface="Arial"/>
              <a:buChar char="•"/>
            </a:pPr>
            <a:r>
              <a:rPr lang="en-US" dirty="0">
                <a:latin typeface="+mn-lt"/>
              </a:rPr>
              <a:t>Non-disclosure alone is not proof of malicious intent.</a:t>
            </a:r>
          </a:p>
          <a:p>
            <a:pPr marL="214313" indent="-214313">
              <a:buFont typeface="Arial"/>
              <a:buChar char="•"/>
            </a:pPr>
            <a:r>
              <a:rPr lang="en-US" dirty="0">
                <a:latin typeface="+mn-lt"/>
              </a:rPr>
              <a:t>Limitations of scientific tests for use in HIV forensics (e.g. phylogenetic analysis).</a:t>
            </a: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pPr marL="257175" indent="-257175">
              <a:buFont typeface="Arial" charset="0"/>
              <a:buChar char="•"/>
            </a:pPr>
            <a:endParaRPr lang="en-GB" dirty="0">
              <a:latin typeface="+mn-lt"/>
            </a:endParaRPr>
          </a:p>
          <a:p>
            <a:endParaRPr lang="en-US" dirty="0">
              <a:latin typeface="+mn-lt"/>
            </a:endParaRPr>
          </a:p>
        </p:txBody>
      </p:sp>
      <p:sp>
        <p:nvSpPr>
          <p:cNvPr id="6" name="Rectangle 5">
            <a:extLst>
              <a:ext uri="{FF2B5EF4-FFF2-40B4-BE49-F238E27FC236}">
                <a16:creationId xmlns:a16="http://schemas.microsoft.com/office/drawing/2014/main" id="{A2275B3F-4216-1F47-8BA3-DDA99CB5C6F9}"/>
              </a:ext>
            </a:extLst>
          </p:cNvPr>
          <p:cNvSpPr/>
          <p:nvPr/>
        </p:nvSpPr>
        <p:spPr>
          <a:xfrm>
            <a:off x="465723" y="399721"/>
            <a:ext cx="4942936" cy="600164"/>
          </a:xfrm>
          <a:prstGeom prst="rect">
            <a:avLst/>
          </a:prstGeom>
        </p:spPr>
        <p:txBody>
          <a:bodyPr wrap="square">
            <a:spAutoFit/>
          </a:bodyPr>
          <a:lstStyle/>
          <a:p>
            <a:r>
              <a:rPr lang="en-AU" sz="3300" b="1" dirty="0">
                <a:solidFill>
                  <a:srgbClr val="C60A40"/>
                </a:solidFill>
                <a:latin typeface="+mj-lt"/>
              </a:rPr>
              <a:t>UNAIDS Recommendations</a:t>
            </a:r>
            <a:endParaRPr lang="en-US" sz="3300" dirty="0">
              <a:latin typeface="+mj-lt"/>
            </a:endParaRPr>
          </a:p>
        </p:txBody>
      </p:sp>
      <p:pic>
        <p:nvPicPr>
          <p:cNvPr id="8" name="Picture 7">
            <a:extLst>
              <a:ext uri="{FF2B5EF4-FFF2-40B4-BE49-F238E27FC236}">
                <a16:creationId xmlns:a16="http://schemas.microsoft.com/office/drawing/2014/main" id="{B38A3AAB-4B00-D649-B5AE-F8418D0E06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15" y="372106"/>
            <a:ext cx="554993" cy="554993"/>
          </a:xfrm>
          <a:prstGeom prst="rect">
            <a:avLst/>
          </a:prstGeom>
        </p:spPr>
      </p:pic>
      <p:pic>
        <p:nvPicPr>
          <p:cNvPr id="9" name="Picture 8">
            <a:extLst>
              <a:ext uri="{FF2B5EF4-FFF2-40B4-BE49-F238E27FC236}">
                <a16:creationId xmlns:a16="http://schemas.microsoft.com/office/drawing/2014/main" id="{D1AA2B65-4E20-7041-8EC4-315ACBCC3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639" y="1370301"/>
            <a:ext cx="3704769" cy="4936715"/>
          </a:xfrm>
          <a:prstGeom prst="rect">
            <a:avLst/>
          </a:prstGeom>
          <a:ln w="38100">
            <a:solidFill>
              <a:schemeClr val="accent1">
                <a:lumMod val="75000"/>
              </a:schemeClr>
            </a:solidFill>
          </a:ln>
        </p:spPr>
      </p:pic>
    </p:spTree>
    <p:extLst>
      <p:ext uri="{BB962C8B-B14F-4D97-AF65-F5344CB8AC3E}">
        <p14:creationId xmlns:p14="http://schemas.microsoft.com/office/powerpoint/2010/main" val="1243772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5165</TotalTime>
  <Words>1076</Words>
  <Application>Microsoft Macintosh PowerPoint</Application>
  <PresentationFormat>On-screen Show (4:3)</PresentationFormat>
  <Paragraphs>131</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ＭＳ Ｐゴシック</vt:lpstr>
      <vt:lpstr>Arial</vt:lpstr>
      <vt:lpstr>Calibri</vt:lpstr>
      <vt:lpstr>Calibri Light</vt:lpstr>
      <vt:lpstr>Roboto</vt:lpstr>
      <vt:lpstr>Office Theme</vt:lpstr>
      <vt:lpstr>Advocacy case study:  Advancing HIV justice, resisting HIV criminalization </vt:lpstr>
      <vt:lpstr>   </vt:lpstr>
      <vt:lpstr>PowerPoint Presentation</vt:lpstr>
      <vt:lpstr>What is the impact of ‘HIV criminalisation’?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movement to end HIV criminalisation  How are we doing in Europe?</dc:title>
  <cp:lastModifiedBy>Office365</cp:lastModifiedBy>
  <cp:revision>124</cp:revision>
  <dcterms:modified xsi:type="dcterms:W3CDTF">2018-07-24T10:41:11Z</dcterms:modified>
</cp:coreProperties>
</file>